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7" r:id="rId2"/>
    <p:sldId id="289" r:id="rId3"/>
    <p:sldId id="290" r:id="rId4"/>
    <p:sldId id="291" r:id="rId5"/>
    <p:sldId id="302" r:id="rId6"/>
    <p:sldId id="269" r:id="rId7"/>
    <p:sldId id="293" r:id="rId8"/>
    <p:sldId id="280" r:id="rId9"/>
    <p:sldId id="292" r:id="rId10"/>
    <p:sldId id="294" r:id="rId11"/>
    <p:sldId id="298" r:id="rId12"/>
    <p:sldId id="295" r:id="rId13"/>
    <p:sldId id="296" r:id="rId14"/>
    <p:sldId id="297" r:id="rId15"/>
    <p:sldId id="299" r:id="rId16"/>
    <p:sldId id="300" r:id="rId17"/>
    <p:sldId id="303" r:id="rId18"/>
    <p:sldId id="263"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415"/>
    <a:srgbClr val="EC7B18"/>
    <a:srgbClr val="C14B21"/>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807" autoAdjust="0"/>
  </p:normalViewPr>
  <p:slideViewPr>
    <p:cSldViewPr>
      <p:cViewPr>
        <p:scale>
          <a:sx n="98" d="100"/>
          <a:sy n="98" d="100"/>
        </p:scale>
        <p:origin x="2504" y="600"/>
      </p:cViewPr>
      <p:guideLst>
        <p:guide orient="horz" pos="2160"/>
        <p:guide pos="2880"/>
      </p:guideLst>
    </p:cSldViewPr>
  </p:slideViewPr>
  <p:outlineViewPr>
    <p:cViewPr>
      <p:scale>
        <a:sx n="33" d="100"/>
        <a:sy n="33" d="100"/>
      </p:scale>
      <p:origin x="24" y="232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Foglio_di_lavoro_di_Microsoft_Excel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Foglio_di_lavoro_di_Microsoft_Excel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Foglio_di_lavoro_di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chemeClr val="bg1"/>
                </a:solidFill>
              </a:rPr>
              <a:t>2018 Sales</a:t>
            </a:r>
            <a:endParaRPr lang="en-US" dirty="0">
              <a:solidFill>
                <a:schemeClr val="bg1"/>
              </a:solidFill>
            </a:endParaRPr>
          </a:p>
        </c:rich>
      </c:tx>
      <c:layout>
        <c:manualLayout>
          <c:xMode val="edge"/>
          <c:yMode val="edge"/>
          <c:x val="0.688601541994751"/>
          <c:y val="0.022305485252538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300395997375328"/>
          <c:y val="0.032197995757561"/>
          <c:w val="0.441700459317585"/>
          <c:h val="0.97157694532357"/>
        </c:manualLayout>
      </c:layout>
      <c:pieChart>
        <c:varyColors val="1"/>
        <c:ser>
          <c:idx val="0"/>
          <c:order val="0"/>
          <c:tx>
            <c:strRef>
              <c:f>Foglio1!$B$1</c:f>
              <c:strCache>
                <c:ptCount val="1"/>
                <c:pt idx="0">
                  <c:v>Vendite</c:v>
                </c:pt>
              </c:strCache>
            </c:strRef>
          </c:tx>
          <c:dPt>
            <c:idx val="0"/>
            <c:bubble3D val="0"/>
            <c:spPr>
              <a:solidFill>
                <a:schemeClr val="accent1"/>
              </a:solidFill>
              <a:ln w="19050">
                <a:solidFill>
                  <a:schemeClr val="lt1"/>
                </a:solidFill>
              </a:ln>
              <a:effectLst>
                <a:outerShdw blurRad="50800" dist="50800" dir="4620000" sx="1000" sy="1000" algn="ctr" rotWithShape="0">
                  <a:srgbClr val="000000">
                    <a:alpha val="43137"/>
                  </a:srgbClr>
                </a:outerShdw>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tx>
                <c:rich>
                  <a:bodyPr/>
                  <a:lstStyle/>
                  <a:p>
                    <a:r>
                      <a:rPr lang="en-US" dirty="0" smtClean="0"/>
                      <a:t>Middle</a:t>
                    </a:r>
                    <a:r>
                      <a:rPr lang="en-US" baseline="0" dirty="0" smtClean="0"/>
                      <a:t> East including Iran + Turkey</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Europe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Far East</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South</a:t>
                    </a:r>
                    <a:r>
                      <a:rPr lang="en-US" baseline="0" dirty="0" smtClean="0"/>
                      <a:t> America</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1° trim.</c:v>
                </c:pt>
                <c:pt idx="1">
                  <c:v>2° trim.</c:v>
                </c:pt>
                <c:pt idx="2">
                  <c:v>3° trim.</c:v>
                </c:pt>
                <c:pt idx="3">
                  <c:v>4° trim.</c:v>
                </c:pt>
              </c:strCache>
            </c:strRef>
          </c:cat>
          <c:val>
            <c:numRef>
              <c:f>Foglio1!$B$2:$B$5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gradFill>
      <a:gsLst>
        <a:gs pos="14000">
          <a:srgbClr val="FF0000"/>
        </a:gs>
        <a:gs pos="44000">
          <a:srgbClr val="FF7A00"/>
        </a:gs>
        <a:gs pos="88000">
          <a:srgbClr val="FF0300"/>
        </a:gs>
        <a:gs pos="100000">
          <a:srgbClr val="4D0808"/>
        </a:gs>
      </a:gsLst>
      <a:lin ang="5400000" scaled="0"/>
    </a:grad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chemeClr val="bg1"/>
                </a:solidFill>
              </a:rPr>
              <a:t>2018 Sales</a:t>
            </a:r>
            <a:endParaRPr lang="en-US" dirty="0">
              <a:solidFill>
                <a:schemeClr val="bg1"/>
              </a:solidFill>
            </a:endParaRPr>
          </a:p>
        </c:rich>
      </c:tx>
      <c:layout>
        <c:manualLayout>
          <c:xMode val="edge"/>
          <c:yMode val="edge"/>
          <c:x val="0.688601541994751"/>
          <c:y val="0.022305485252538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300395997375328"/>
          <c:y val="0.032197995757561"/>
          <c:w val="0.441700459317585"/>
          <c:h val="0.97157694532357"/>
        </c:manualLayout>
      </c:layout>
      <c:pieChart>
        <c:varyColors val="1"/>
        <c:ser>
          <c:idx val="0"/>
          <c:order val="0"/>
          <c:tx>
            <c:strRef>
              <c:f>Foglio1!$B$1</c:f>
              <c:strCache>
                <c:ptCount val="1"/>
                <c:pt idx="0">
                  <c:v>Vendite</c:v>
                </c:pt>
              </c:strCache>
            </c:strRef>
          </c:tx>
          <c:dPt>
            <c:idx val="0"/>
            <c:bubble3D val="0"/>
            <c:spPr>
              <a:solidFill>
                <a:schemeClr val="accent1"/>
              </a:solidFill>
              <a:ln w="19050">
                <a:solidFill>
                  <a:schemeClr val="lt1"/>
                </a:solidFill>
              </a:ln>
              <a:effectLst>
                <a:outerShdw blurRad="50800" dist="50800" dir="4620000" sx="1000" sy="1000" algn="ctr" rotWithShape="0">
                  <a:srgbClr val="000000">
                    <a:alpha val="43137"/>
                  </a:srgbClr>
                </a:outerShdw>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tx>
                <c:rich>
                  <a:bodyPr/>
                  <a:lstStyle/>
                  <a:p>
                    <a:r>
                      <a:rPr lang="en-US" dirty="0" smtClean="0"/>
                      <a:t>Middle</a:t>
                    </a:r>
                    <a:r>
                      <a:rPr lang="en-US" baseline="0" dirty="0" smtClean="0"/>
                      <a:t> East including Iran + Turkey</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Europe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Far East</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South</a:t>
                    </a:r>
                    <a:r>
                      <a:rPr lang="en-US" baseline="0" dirty="0" smtClean="0"/>
                      <a:t> America</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1° trim.</c:v>
                </c:pt>
                <c:pt idx="1">
                  <c:v>2° trim.</c:v>
                </c:pt>
                <c:pt idx="2">
                  <c:v>3° trim.</c:v>
                </c:pt>
                <c:pt idx="3">
                  <c:v>4° trim.</c:v>
                </c:pt>
              </c:strCache>
            </c:strRef>
          </c:cat>
          <c:val>
            <c:numRef>
              <c:f>Foglio1!$B$2:$B$5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gradFill>
      <a:gsLst>
        <a:gs pos="14000">
          <a:srgbClr val="FF0000"/>
        </a:gs>
        <a:gs pos="44000">
          <a:srgbClr val="FF7A00"/>
        </a:gs>
        <a:gs pos="88000">
          <a:srgbClr val="FF0300"/>
        </a:gs>
        <a:gs pos="100000">
          <a:srgbClr val="4D0808"/>
        </a:gs>
      </a:gsLst>
      <a:lin ang="5400000" scaled="0"/>
    </a:grad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solidFill>
                  <a:schemeClr val="bg1"/>
                </a:solidFill>
              </a:rPr>
              <a:t>2018 Sales</a:t>
            </a:r>
          </a:p>
          <a:p>
            <a:pPr>
              <a:defRPr/>
            </a:pPr>
            <a:r>
              <a:rPr lang="en-US" dirty="0" smtClean="0">
                <a:solidFill>
                  <a:schemeClr val="bg1"/>
                </a:solidFill>
              </a:rPr>
              <a:t>7.5mln </a:t>
            </a:r>
            <a:r>
              <a:rPr lang="en-US" dirty="0" err="1" smtClean="0">
                <a:solidFill>
                  <a:schemeClr val="bg1"/>
                </a:solidFill>
              </a:rPr>
              <a:t>Eur</a:t>
            </a:r>
            <a:endParaRPr lang="en-US" dirty="0" smtClean="0">
              <a:solidFill>
                <a:schemeClr val="bg1"/>
              </a:solidFill>
            </a:endParaRPr>
          </a:p>
          <a:p>
            <a:pPr>
              <a:defRPr/>
            </a:pPr>
            <a:r>
              <a:rPr lang="en-US" dirty="0" smtClean="0">
                <a:solidFill>
                  <a:schemeClr val="bg1"/>
                </a:solidFill>
              </a:rPr>
              <a:t>6000 units</a:t>
            </a:r>
          </a:p>
          <a:p>
            <a:pPr>
              <a:defRPr/>
            </a:pPr>
            <a:endParaRPr lang="en-US" dirty="0">
              <a:solidFill>
                <a:schemeClr val="bg1"/>
              </a:solidFill>
            </a:endParaRPr>
          </a:p>
        </c:rich>
      </c:tx>
      <c:layout>
        <c:manualLayout>
          <c:xMode val="edge"/>
          <c:yMode val="edge"/>
          <c:x val="0.769851541994751"/>
          <c:y val="0.000911356205847235"/>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300395997375328"/>
          <c:y val="0.032197995757561"/>
          <c:w val="0.441700459317585"/>
          <c:h val="0.97157694532357"/>
        </c:manualLayout>
      </c:layout>
      <c:pieChart>
        <c:varyColors val="1"/>
        <c:ser>
          <c:idx val="0"/>
          <c:order val="0"/>
          <c:tx>
            <c:strRef>
              <c:f>Foglio1!$B$1</c:f>
              <c:strCache>
                <c:ptCount val="1"/>
                <c:pt idx="0">
                  <c:v>Vendite</c:v>
                </c:pt>
              </c:strCache>
            </c:strRef>
          </c:tx>
          <c:dPt>
            <c:idx val="0"/>
            <c:bubble3D val="0"/>
            <c:spPr>
              <a:solidFill>
                <a:schemeClr val="accent1"/>
              </a:solidFill>
              <a:ln w="19050">
                <a:solidFill>
                  <a:schemeClr val="lt1"/>
                </a:solidFill>
              </a:ln>
              <a:effectLst>
                <a:outerShdw blurRad="50800" dist="50800" dir="4620000" sx="1000" sy="1000" algn="ctr" rotWithShape="0">
                  <a:srgbClr val="000000">
                    <a:alpha val="43137"/>
                  </a:srgbClr>
                </a:outerShdw>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tx>
                <c:rich>
                  <a:bodyPr/>
                  <a:lstStyle/>
                  <a:p>
                    <a:r>
                      <a:rPr lang="en-US" dirty="0" smtClean="0"/>
                      <a:t>Middle</a:t>
                    </a:r>
                    <a:r>
                      <a:rPr lang="en-US" baseline="0" dirty="0" smtClean="0"/>
                      <a:t> East including Iran + Turkey</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Europe</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Far East</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South</a:t>
                    </a:r>
                    <a:r>
                      <a:rPr lang="en-US" baseline="0" dirty="0" smtClean="0"/>
                      <a:t> America</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1° trim.</c:v>
                </c:pt>
                <c:pt idx="1">
                  <c:v>2° trim.</c:v>
                </c:pt>
                <c:pt idx="2">
                  <c:v>3° trim.</c:v>
                </c:pt>
                <c:pt idx="3">
                  <c:v>4° trim.</c:v>
                </c:pt>
              </c:strCache>
            </c:strRef>
          </c:cat>
          <c:val>
            <c:numRef>
              <c:f>Foglio1!$B$2:$B$5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gradFill>
      <a:gsLst>
        <a:gs pos="14000">
          <a:srgbClr val="FF0000"/>
        </a:gs>
        <a:gs pos="44000">
          <a:srgbClr val="FF7A00"/>
        </a:gs>
        <a:gs pos="88000">
          <a:srgbClr val="FF0300"/>
        </a:gs>
        <a:gs pos="100000">
          <a:srgbClr val="4D0808"/>
        </a:gs>
      </a:gsLst>
      <a:lin ang="5400000" scaled="0"/>
    </a:grad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72A19-6C90-4ED9-8A55-D5A16F86F6B6}" type="datetimeFigureOut">
              <a:rPr lang="it-IT" smtClean="0"/>
              <a:pPr/>
              <a:t>30/05/19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6A6A5-D3A3-4E64-B224-D4CA8E871DD3}"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it-IT" smtClean="0"/>
              <a:t>Fare clic per modificare lo stile del titolo dello schema</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BC9F32D6-B163-4A3F-96DA-4499D1335660}" type="datetimeFigureOut">
              <a:rPr lang="it-IT" smtClean="0"/>
              <a:pPr/>
              <a:t>30/05/19</a:t>
            </a:fld>
            <a:endParaRPr lang="it-IT"/>
          </a:p>
        </p:txBody>
      </p:sp>
      <p:sp>
        <p:nvSpPr>
          <p:cNvPr id="5" name="Footer Placeholder 4"/>
          <p:cNvSpPr>
            <a:spLocks noGrp="1"/>
          </p:cNvSpPr>
          <p:nvPr>
            <p:ph type="ftr" sz="quarter" idx="11"/>
          </p:nvPr>
        </p:nvSpPr>
        <p:spPr>
          <a:xfrm>
            <a:off x="533401" y="5936189"/>
            <a:ext cx="4021666" cy="365125"/>
          </a:xfrm>
        </p:spPr>
        <p:txBody>
          <a:bodyPr/>
          <a:lstStyle/>
          <a:p>
            <a:endParaRPr lang="it-IT"/>
          </a:p>
        </p:txBody>
      </p:sp>
      <p:sp>
        <p:nvSpPr>
          <p:cNvPr id="6" name="Slide Number Placeholder 5"/>
          <p:cNvSpPr>
            <a:spLocks noGrp="1"/>
          </p:cNvSpPr>
          <p:nvPr>
            <p:ph type="sldNum" sz="quarter" idx="12"/>
          </p:nvPr>
        </p:nvSpPr>
        <p:spPr>
          <a:xfrm>
            <a:off x="7010399" y="2750337"/>
            <a:ext cx="1370293" cy="1356442"/>
          </a:xfrm>
        </p:spPr>
        <p:txBody>
          <a:bodyPr/>
          <a:lstStyle/>
          <a:p>
            <a:fld id="{07A4E58F-13B9-4152-BA94-014C2F14CBB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it-IT" smtClean="0"/>
              <a:t>Fare clic per modificare lo stile del titolo dello schema</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C9F32D6-B163-4A3F-96DA-4499D1335660}" type="datetimeFigureOut">
              <a:rPr lang="it-IT" smtClean="0"/>
              <a:pPr/>
              <a:t>30/05/19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7856438" y="4711310"/>
            <a:ext cx="1149836" cy="1090789"/>
          </a:xfrm>
        </p:spPr>
        <p:txBody>
          <a:bodyPr/>
          <a:lstStyle/>
          <a:p>
            <a:fld id="{07A4E58F-13B9-4152-BA94-014C2F14CBB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it-IT" smtClean="0"/>
              <a:t>Fare clic per modificare lo stile del titolo dello schema</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C9F32D6-B163-4A3F-96DA-4499D1335660}" type="datetimeFigureOut">
              <a:rPr lang="it-IT" smtClean="0"/>
              <a:pPr/>
              <a:t>30/05/19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7856438" y="4711616"/>
            <a:ext cx="1149836" cy="1090789"/>
          </a:xfrm>
        </p:spPr>
        <p:txBody>
          <a:bodyPr/>
          <a:lstStyle/>
          <a:p>
            <a:fld id="{07A4E58F-13B9-4152-BA94-014C2F14CBB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it-IT" smtClean="0"/>
              <a:t>Fare clic per modificare lo stile del titolo dello schema</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C9F32D6-B163-4A3F-96DA-4499D1335660}" type="datetimeFigureOut">
              <a:rPr lang="it-IT" smtClean="0"/>
              <a:pPr/>
              <a:t>30/05/19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7856438" y="4709926"/>
            <a:ext cx="1149836" cy="1090789"/>
          </a:xfrm>
        </p:spPr>
        <p:txBody>
          <a:bodyPr/>
          <a:lstStyle/>
          <a:p>
            <a:fld id="{07A4E58F-13B9-4152-BA94-014C2F14CBBA}" type="slidenum">
              <a:rPr lang="it-IT" smtClean="0"/>
              <a:pPr/>
              <a:t>‹n.›</a:t>
            </a:fld>
            <a:endParaRPr lang="it-IT"/>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it-IT" smtClean="0"/>
              <a:t>Fare clic per modificare lo stile del titolo dello schema</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C9F32D6-B163-4A3F-96DA-4499D1335660}" type="datetimeFigureOut">
              <a:rPr lang="it-IT" smtClean="0"/>
              <a:pPr/>
              <a:t>30/05/19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7856438" y="4709926"/>
            <a:ext cx="1149836" cy="1090789"/>
          </a:xfrm>
        </p:spPr>
        <p:txBody>
          <a:bodyPr/>
          <a:lstStyle/>
          <a:p>
            <a:fld id="{07A4E58F-13B9-4152-BA94-014C2F14CBBA}"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it-IT" smtClean="0"/>
              <a:t>Fare clic per modificare lo stile del titolo dello schema</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3" name="Date Placeholder 2"/>
          <p:cNvSpPr>
            <a:spLocks noGrp="1"/>
          </p:cNvSpPr>
          <p:nvPr>
            <p:ph type="dt" sz="half" idx="10"/>
          </p:nvPr>
        </p:nvSpPr>
        <p:spPr/>
        <p:txBody>
          <a:bodyPr/>
          <a:lstStyle/>
          <a:p>
            <a:fld id="{BC9F32D6-B163-4A3F-96DA-4499D1335660}" type="datetimeFigureOut">
              <a:rPr lang="it-IT" smtClean="0"/>
              <a:pPr/>
              <a:t>30/05/19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7A4E58F-13B9-4152-BA94-014C2F14CBBA}" type="slidenum">
              <a:rPr lang="it-IT" smtClean="0"/>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it-IT" smtClean="0"/>
              <a:t>Fare clic per modificare lo stile del titolo dello schema</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Trascinare l'immagine su un segnaposto o fare clic sull'icona per aggiungerla</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3" name="Date Placeholder 2"/>
          <p:cNvSpPr>
            <a:spLocks noGrp="1"/>
          </p:cNvSpPr>
          <p:nvPr>
            <p:ph type="dt" sz="half" idx="10"/>
          </p:nvPr>
        </p:nvSpPr>
        <p:spPr/>
        <p:txBody>
          <a:bodyPr/>
          <a:lstStyle/>
          <a:p>
            <a:fld id="{BC9F32D6-B163-4A3F-96DA-4499D1335660}" type="datetimeFigureOut">
              <a:rPr lang="it-IT" smtClean="0"/>
              <a:pPr/>
              <a:t>30/05/19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7A4E58F-13B9-4152-BA94-014C2F14CBBA}"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it-IT" smtClean="0"/>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C9F32D6-B163-4A3F-96DA-4499D1335660}" type="datetimeFigureOut">
              <a:rPr lang="it-IT" smtClean="0"/>
              <a:pPr/>
              <a:t>30/05/19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A4E58F-13B9-4152-BA94-014C2F14CBBA}"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it-IT" smtClean="0"/>
              <a:t>Fare clic per modificare lo stile del titolo dello schema</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BC9F32D6-B163-4A3F-96DA-4499D1335660}" type="datetimeFigureOut">
              <a:rPr lang="it-IT" smtClean="0"/>
              <a:pPr/>
              <a:t>30/05/19</a:t>
            </a:fld>
            <a:endParaRPr lang="it-IT"/>
          </a:p>
        </p:txBody>
      </p:sp>
      <p:sp>
        <p:nvSpPr>
          <p:cNvPr id="5" name="Footer Placeholder 4"/>
          <p:cNvSpPr>
            <a:spLocks noGrp="1"/>
          </p:cNvSpPr>
          <p:nvPr>
            <p:ph type="ftr" sz="quarter" idx="11"/>
          </p:nvPr>
        </p:nvSpPr>
        <p:spPr>
          <a:xfrm>
            <a:off x="510241" y="5936189"/>
            <a:ext cx="4518959" cy="365125"/>
          </a:xfrm>
        </p:spPr>
        <p:txBody>
          <a:bodyPr/>
          <a:lstStyle/>
          <a:p>
            <a:endParaRPr lang="it-IT"/>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07A4E58F-13B9-4152-BA94-014C2F14CBB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it-IT" smtClean="0"/>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C9F32D6-B163-4A3F-96DA-4499D1335660}" type="datetimeFigureOut">
              <a:rPr lang="it-IT" smtClean="0"/>
              <a:pPr/>
              <a:t>30/05/19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7A4E58F-13B9-4152-BA94-014C2F14CBB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it-IT" smtClean="0"/>
              <a:t>Fare clic per modificare lo stile del titolo dello schema</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a:xfrm>
            <a:off x="5365810" y="5936188"/>
            <a:ext cx="2057400" cy="365125"/>
          </a:xfrm>
        </p:spPr>
        <p:txBody>
          <a:bodyPr/>
          <a:lstStyle/>
          <a:p>
            <a:fld id="{BC9F32D6-B163-4A3F-96DA-4499D1335660}" type="datetimeFigureOut">
              <a:rPr lang="it-IT" smtClean="0"/>
              <a:pPr/>
              <a:t>30/05/19</a:t>
            </a:fld>
            <a:endParaRPr lang="it-IT"/>
          </a:p>
        </p:txBody>
      </p:sp>
      <p:sp>
        <p:nvSpPr>
          <p:cNvPr id="5" name="Footer Placeholder 4"/>
          <p:cNvSpPr>
            <a:spLocks noGrp="1"/>
          </p:cNvSpPr>
          <p:nvPr>
            <p:ph type="ftr" sz="quarter" idx="11"/>
          </p:nvPr>
        </p:nvSpPr>
        <p:spPr>
          <a:xfrm>
            <a:off x="533400" y="5936189"/>
            <a:ext cx="4834673" cy="365125"/>
          </a:xfrm>
        </p:spPr>
        <p:txBody>
          <a:bodyPr/>
          <a:lstStyle/>
          <a:p>
            <a:endParaRPr lang="it-IT"/>
          </a:p>
        </p:txBody>
      </p:sp>
      <p:sp>
        <p:nvSpPr>
          <p:cNvPr id="6" name="Slide Number Placeholder 5"/>
          <p:cNvSpPr>
            <a:spLocks noGrp="1"/>
          </p:cNvSpPr>
          <p:nvPr>
            <p:ph type="sldNum" sz="quarter" idx="12"/>
          </p:nvPr>
        </p:nvSpPr>
        <p:spPr>
          <a:xfrm>
            <a:off x="7856438" y="2869896"/>
            <a:ext cx="1149836" cy="1090789"/>
          </a:xfrm>
        </p:spPr>
        <p:txBody>
          <a:bodyPr/>
          <a:lstStyle/>
          <a:p>
            <a:fld id="{07A4E58F-13B9-4152-BA94-014C2F14CBB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it-IT" smtClean="0"/>
              <a:t>Fare clic per modificare lo stile del titolo dello schema</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C9F32D6-B163-4A3F-96DA-4499D1335660}" type="datetimeFigureOut">
              <a:rPr lang="it-IT" smtClean="0"/>
              <a:pPr/>
              <a:t>30/05/19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A4E58F-13B9-4152-BA94-014C2F14CBB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it-IT" smtClean="0"/>
              <a:t>Fare clic per modificare lo stile del titolo dello schema</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31638" y="3030009"/>
            <a:ext cx="3367045" cy="2906179"/>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061129" y="3030009"/>
            <a:ext cx="3367044" cy="2906179"/>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C9F32D6-B163-4A3F-96DA-4499D1335660}" type="datetimeFigureOut">
              <a:rPr lang="it-IT" smtClean="0"/>
              <a:pPr/>
              <a:t>30/05/19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7A4E58F-13B9-4152-BA94-014C2F14CBB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it-IT" smtClean="0"/>
              <a:t>Fare clic per modificare lo stile del titolo dello schema</a:t>
            </a:r>
            <a:endParaRPr lang="en-US" dirty="0"/>
          </a:p>
        </p:txBody>
      </p:sp>
      <p:sp>
        <p:nvSpPr>
          <p:cNvPr id="3" name="Date Placeholder 2"/>
          <p:cNvSpPr>
            <a:spLocks noGrp="1"/>
          </p:cNvSpPr>
          <p:nvPr>
            <p:ph type="dt" sz="half" idx="10"/>
          </p:nvPr>
        </p:nvSpPr>
        <p:spPr/>
        <p:txBody>
          <a:bodyPr/>
          <a:lstStyle/>
          <a:p>
            <a:fld id="{BC9F32D6-B163-4A3F-96DA-4499D1335660}" type="datetimeFigureOut">
              <a:rPr lang="it-IT" smtClean="0"/>
              <a:pPr/>
              <a:t>30/05/19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7A4E58F-13B9-4152-BA94-014C2F14CBB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C9F32D6-B163-4A3F-96DA-4499D1335660}" type="datetimeFigureOut">
              <a:rPr lang="it-IT" smtClean="0"/>
              <a:pPr/>
              <a:t>30/05/19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7A4E58F-13B9-4152-BA94-014C2F14CBB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it-IT" smtClean="0"/>
              <a:t>Fare clic per modificare lo stile del titolo dello schema</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C9F32D6-B163-4A3F-96DA-4499D1335660}" type="datetimeFigureOut">
              <a:rPr lang="it-IT" smtClean="0"/>
              <a:pPr/>
              <a:t>30/05/19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A4E58F-13B9-4152-BA94-014C2F14CBB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it-IT" smtClean="0"/>
              <a:t>Fare clic per modificare lo stile del titolo dello schema</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BC9F32D6-B163-4A3F-96DA-4499D1335660}" type="datetimeFigureOut">
              <a:rPr lang="it-IT" smtClean="0"/>
              <a:pPr/>
              <a:t>30/05/19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7A4E58F-13B9-4152-BA94-014C2F14CBB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it-IT" smtClean="0"/>
              <a:t>Fare clic per modificare lo stile del titolo dello schema</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C9F32D6-B163-4A3F-96DA-4499D1335660}" type="datetimeFigureOut">
              <a:rPr lang="it-IT" smtClean="0"/>
              <a:pPr/>
              <a:t>30/05/19</a:t>
            </a:fld>
            <a:endParaRPr lang="it-IT"/>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7A4E58F-13B9-4152-BA94-014C2F14CBBA}" type="slidenum">
              <a:rPr lang="it-IT" smtClean="0"/>
              <a:pPr/>
              <a:t>‹n.›</a:t>
            </a:fld>
            <a:endParaRPr lang="it-IT"/>
          </a:p>
        </p:txBody>
      </p:sp>
    </p:spTree>
    <p:extLst>
      <p:ext uri="{BB962C8B-B14F-4D97-AF65-F5344CB8AC3E}">
        <p14:creationId xmlns:p14="http://schemas.microsoft.com/office/powerpoint/2010/main" val="19440950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4000">
              <a:srgbClr val="FF0000"/>
            </a:gs>
            <a:gs pos="44000">
              <a:srgbClr val="FF7A00"/>
            </a:gs>
            <a:gs pos="88000">
              <a:srgbClr val="FF0300"/>
            </a:gs>
            <a:gs pos="99000">
              <a:srgbClr val="FFFF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gradFill>
            <a:gsLst>
              <a:gs pos="0">
                <a:srgbClr val="FFF200"/>
              </a:gs>
              <a:gs pos="47000">
                <a:srgbClr val="FF7A00"/>
              </a:gs>
              <a:gs pos="67000">
                <a:srgbClr val="FF0300"/>
              </a:gs>
              <a:gs pos="100000">
                <a:srgbClr val="4D0808"/>
              </a:gs>
            </a:gsLst>
            <a:lin ang="5400000" scaled="0"/>
          </a:gradFill>
        </p:spPr>
        <p:txBody>
          <a:bodyPr/>
          <a:lstStyle/>
          <a:p>
            <a:pPr algn="ctr"/>
            <a:r>
              <a:rPr lang="it-IT" dirty="0" smtClean="0">
                <a:solidFill>
                  <a:schemeClr val="bg1"/>
                </a:solidFill>
              </a:rPr>
              <a:t>ITALIAN TOP GEARS SRL</a:t>
            </a:r>
            <a:endParaRPr lang="it-IT" dirty="0">
              <a:solidFill>
                <a:schemeClr val="bg1"/>
              </a:solidFill>
            </a:endParaRPr>
          </a:p>
        </p:txBody>
      </p:sp>
      <p:sp>
        <p:nvSpPr>
          <p:cNvPr id="3" name="Sottotitolo 2"/>
          <p:cNvSpPr>
            <a:spLocks noGrp="1"/>
          </p:cNvSpPr>
          <p:nvPr>
            <p:ph type="subTitle" idx="1"/>
          </p:nvPr>
        </p:nvSpPr>
        <p:spPr/>
        <p:txBody>
          <a:bodyPr/>
          <a:lstStyle/>
          <a:p>
            <a:r>
              <a:rPr lang="it-IT" b="1" dirty="0" smtClean="0">
                <a:solidFill>
                  <a:schemeClr val="tx1"/>
                </a:solidFill>
              </a:rPr>
              <a:t>ITG</a:t>
            </a:r>
            <a:endParaRPr lang="it-IT" b="1" dirty="0">
              <a:solidFill>
                <a:schemeClr val="tx1"/>
              </a:solidFill>
            </a:endParaRPr>
          </a:p>
        </p:txBody>
      </p:sp>
    </p:spTree>
    <p:extLst>
      <p:ext uri="{BB962C8B-B14F-4D97-AF65-F5344CB8AC3E}">
        <p14:creationId xmlns:p14="http://schemas.microsoft.com/office/powerpoint/2010/main" val="1720527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Magnetism</a:t>
            </a:r>
            <a:r>
              <a:rPr lang="it-IT" dirty="0" smtClean="0"/>
              <a:t> </a:t>
            </a:r>
            <a:r>
              <a:rPr lang="it-IT" dirty="0" err="1" smtClean="0"/>
              <a:t>toxicity</a:t>
            </a:r>
            <a:r>
              <a:rPr lang="it-IT" dirty="0" smtClean="0"/>
              <a:t> </a:t>
            </a:r>
            <a:r>
              <a:rPr lang="it-IT" dirty="0" err="1" smtClean="0"/>
              <a:t>issues</a:t>
            </a:r>
            <a:endParaRPr lang="it-IT" dirty="0"/>
          </a:p>
        </p:txBody>
      </p:sp>
      <p:sp>
        <p:nvSpPr>
          <p:cNvPr id="3" name="Segnaposto contenuto 2"/>
          <p:cNvSpPr>
            <a:spLocks noGrp="1"/>
          </p:cNvSpPr>
          <p:nvPr>
            <p:ph idx="1"/>
          </p:nvPr>
        </p:nvSpPr>
        <p:spPr/>
        <p:txBody>
          <a:bodyPr/>
          <a:lstStyle/>
          <a:p>
            <a:pPr algn="just"/>
            <a:r>
              <a:rPr lang="en-GB" b="1" u="sng" dirty="0" smtClean="0">
                <a:solidFill>
                  <a:schemeClr val="bg1"/>
                </a:solidFill>
                <a:latin typeface="Helvetica"/>
                <a:cs typeface="Helvetica"/>
              </a:rPr>
              <a:t>M</a:t>
            </a:r>
            <a:r>
              <a:rPr lang="en-GB" dirty="0" smtClean="0">
                <a:solidFill>
                  <a:schemeClr val="bg1"/>
                </a:solidFill>
              </a:rPr>
              <a:t>agnetism </a:t>
            </a:r>
            <a:r>
              <a:rPr lang="en-GB" dirty="0">
                <a:solidFill>
                  <a:schemeClr val="bg1"/>
                </a:solidFill>
              </a:rPr>
              <a:t>affects everything including the human body. It may cause tiredness. If using a pacemaker, magnetism can be an hazard. The magnets that have been subjected to a surface </a:t>
            </a:r>
            <a:r>
              <a:rPr lang="en-GB" dirty="0" smtClean="0">
                <a:solidFill>
                  <a:schemeClr val="bg1"/>
                </a:solidFill>
              </a:rPr>
              <a:t>treatment, as Neodymium magnets have, </a:t>
            </a:r>
            <a:r>
              <a:rPr lang="en-GB" dirty="0">
                <a:solidFill>
                  <a:schemeClr val="bg1"/>
                </a:solidFill>
              </a:rPr>
              <a:t>can cause skin </a:t>
            </a:r>
            <a:r>
              <a:rPr lang="en-GB" dirty="0" smtClean="0">
                <a:solidFill>
                  <a:schemeClr val="bg1"/>
                </a:solidFill>
              </a:rPr>
              <a:t>irritation. In effect they are considered as toxic</a:t>
            </a:r>
          </a:p>
          <a:p>
            <a:pPr algn="just"/>
            <a:r>
              <a:rPr lang="en-GB" dirty="0" smtClean="0">
                <a:solidFill>
                  <a:schemeClr val="bg1"/>
                </a:solidFill>
              </a:rPr>
              <a:t>Neodymium magnets are rare earth magnets used in PM gearless technology</a:t>
            </a:r>
            <a:endParaRPr lang="it-IT" dirty="0">
              <a:solidFill>
                <a:schemeClr val="bg1"/>
              </a:solidFill>
            </a:endParaRPr>
          </a:p>
        </p:txBody>
      </p:sp>
    </p:spTree>
    <p:extLst>
      <p:ext uri="{BB962C8B-B14F-4D97-AF65-F5344CB8AC3E}">
        <p14:creationId xmlns:p14="http://schemas.microsoft.com/office/powerpoint/2010/main" val="2081223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PM vs </a:t>
            </a:r>
            <a:r>
              <a:rPr lang="it-IT" dirty="0" err="1" smtClean="0"/>
              <a:t>SynRM</a:t>
            </a:r>
            <a:r>
              <a:rPr lang="it-IT" dirty="0" smtClean="0"/>
              <a:t> </a:t>
            </a:r>
            <a:r>
              <a:rPr lang="it-IT" dirty="0" err="1" smtClean="0"/>
              <a:t>technology</a:t>
            </a:r>
            <a:endParaRPr lang="it-IT" dirty="0"/>
          </a:p>
        </p:txBody>
      </p:sp>
      <p:pic>
        <p:nvPicPr>
          <p:cNvPr id="4" name="Segnaposto contenuto 3"/>
          <p:cNvPicPr>
            <a:picLocks noGrp="1" noChangeAspect="1"/>
          </p:cNvPicPr>
          <p:nvPr>
            <p:ph idx="1"/>
          </p:nvPr>
        </p:nvPicPr>
        <p:blipFill>
          <a:blip r:embed="rId2"/>
          <a:stretch>
            <a:fillRect/>
          </a:stretch>
        </p:blipFill>
        <p:spPr>
          <a:xfrm>
            <a:off x="683568" y="2450300"/>
            <a:ext cx="3427488" cy="3598863"/>
          </a:xfrm>
          <a:prstGeom prst="rect">
            <a:avLst/>
          </a:prstGeom>
        </p:spPr>
      </p:pic>
      <p:pic>
        <p:nvPicPr>
          <p:cNvPr id="6" name="Immagine 5"/>
          <p:cNvPicPr>
            <a:picLocks noChangeAspect="1"/>
          </p:cNvPicPr>
          <p:nvPr/>
        </p:nvPicPr>
        <p:blipFill>
          <a:blip r:embed="rId3"/>
          <a:stretch>
            <a:fillRect/>
          </a:stretch>
        </p:blipFill>
        <p:spPr>
          <a:xfrm>
            <a:off x="4932040" y="2420888"/>
            <a:ext cx="3384376" cy="3598863"/>
          </a:xfrm>
          <a:prstGeom prst="rect">
            <a:avLst/>
          </a:prstGeom>
        </p:spPr>
      </p:pic>
    </p:spTree>
    <p:extLst>
      <p:ext uri="{BB962C8B-B14F-4D97-AF65-F5344CB8AC3E}">
        <p14:creationId xmlns:p14="http://schemas.microsoft.com/office/powerpoint/2010/main" val="1199088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Toxic</a:t>
            </a:r>
            <a:r>
              <a:rPr lang="it-IT" dirty="0" smtClean="0"/>
              <a:t> </a:t>
            </a:r>
            <a:r>
              <a:rPr lang="it-IT" dirty="0" err="1" smtClean="0"/>
              <a:t>waste</a:t>
            </a:r>
            <a:r>
              <a:rPr lang="it-IT" dirty="0" smtClean="0"/>
              <a:t> management</a:t>
            </a:r>
            <a:endParaRPr lang="it-IT" dirty="0"/>
          </a:p>
        </p:txBody>
      </p:sp>
      <p:sp>
        <p:nvSpPr>
          <p:cNvPr id="3" name="Segnaposto contenuto 2"/>
          <p:cNvSpPr>
            <a:spLocks noGrp="1"/>
          </p:cNvSpPr>
          <p:nvPr>
            <p:ph idx="1"/>
          </p:nvPr>
        </p:nvSpPr>
        <p:spPr/>
        <p:txBody>
          <a:bodyPr>
            <a:normAutofit fontScale="85000" lnSpcReduction="10000"/>
          </a:bodyPr>
          <a:lstStyle/>
          <a:p>
            <a:pPr algn="just"/>
            <a:r>
              <a:rPr lang="en-GB" dirty="0">
                <a:solidFill>
                  <a:schemeClr val="bg1"/>
                </a:solidFill>
              </a:rPr>
              <a:t>Since a magnet keeps at least a part of its magnetism, disposing of it with its strong magnetism can cause injury. To reduce the effect of magnetism it is advisable to wrap it several times before disposing of it. </a:t>
            </a:r>
            <a:r>
              <a:rPr lang="en-GB" b="1" u="sng" dirty="0">
                <a:solidFill>
                  <a:schemeClr val="bg1"/>
                </a:solidFill>
              </a:rPr>
              <a:t>If disposed as industrial waste, nowadays it is disposed of in landfills</a:t>
            </a:r>
            <a:r>
              <a:rPr lang="en-GB" dirty="0">
                <a:solidFill>
                  <a:schemeClr val="bg1"/>
                </a:solidFill>
              </a:rPr>
              <a:t>. </a:t>
            </a:r>
            <a:r>
              <a:rPr lang="en-GB" dirty="0" smtClean="0">
                <a:solidFill>
                  <a:schemeClr val="bg1"/>
                </a:solidFill>
              </a:rPr>
              <a:t>However, there is the </a:t>
            </a:r>
            <a:r>
              <a:rPr lang="en-GB" dirty="0">
                <a:solidFill>
                  <a:schemeClr val="bg1"/>
                </a:solidFill>
              </a:rPr>
              <a:t>need to reduce environmental contamination and conserve primary resources </a:t>
            </a:r>
            <a:endParaRPr lang="en-GB" dirty="0" smtClean="0">
              <a:solidFill>
                <a:schemeClr val="bg1"/>
              </a:solidFill>
            </a:endParaRPr>
          </a:p>
          <a:p>
            <a:pPr algn="just"/>
            <a:endParaRPr lang="en-GB" dirty="0">
              <a:solidFill>
                <a:schemeClr val="bg1"/>
              </a:solidFill>
            </a:endParaRPr>
          </a:p>
          <a:p>
            <a:pPr algn="just"/>
            <a:r>
              <a:rPr lang="en-GB" dirty="0" smtClean="0">
                <a:solidFill>
                  <a:schemeClr val="bg1"/>
                </a:solidFill>
              </a:rPr>
              <a:t>In </a:t>
            </a:r>
            <a:r>
              <a:rPr lang="en-GB" dirty="0">
                <a:solidFill>
                  <a:schemeClr val="bg1"/>
                </a:solidFill>
              </a:rPr>
              <a:t>case of disposal as general household waste, it is mandatory to ask the local authorities for </a:t>
            </a:r>
            <a:r>
              <a:rPr lang="en-GB" b="1" u="sng" dirty="0">
                <a:solidFill>
                  <a:schemeClr val="bg1"/>
                </a:solidFill>
              </a:rPr>
              <a:t>instructions to be followed for the disposal of hazardous and fragile materials</a:t>
            </a:r>
            <a:r>
              <a:rPr lang="en-GB" dirty="0">
                <a:solidFill>
                  <a:schemeClr val="bg1"/>
                </a:solidFill>
              </a:rPr>
              <a:t>.</a:t>
            </a:r>
            <a:endParaRPr lang="en-GB" b="1" u="sng" dirty="0">
              <a:solidFill>
                <a:schemeClr val="bg1"/>
              </a:solidFill>
              <a:latin typeface="Helvetica"/>
              <a:cs typeface="Helvetica"/>
            </a:endParaRPr>
          </a:p>
        </p:txBody>
      </p:sp>
    </p:spTree>
    <p:extLst>
      <p:ext uri="{BB962C8B-B14F-4D97-AF65-F5344CB8AC3E}">
        <p14:creationId xmlns:p14="http://schemas.microsoft.com/office/powerpoint/2010/main" val="1188549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dependence</a:t>
            </a:r>
            <a:r>
              <a:rPr lang="it-IT" dirty="0" smtClean="0"/>
              <a:t> </a:t>
            </a:r>
            <a:r>
              <a:rPr lang="it-IT" dirty="0" err="1" smtClean="0"/>
              <a:t>issues</a:t>
            </a:r>
            <a:endParaRPr lang="it-IT" dirty="0"/>
          </a:p>
        </p:txBody>
      </p:sp>
      <p:sp>
        <p:nvSpPr>
          <p:cNvPr id="3" name="Segnaposto contenuto 2"/>
          <p:cNvSpPr>
            <a:spLocks noGrp="1"/>
          </p:cNvSpPr>
          <p:nvPr>
            <p:ph idx="1"/>
          </p:nvPr>
        </p:nvSpPr>
        <p:spPr/>
        <p:txBody>
          <a:bodyPr>
            <a:normAutofit fontScale="85000" lnSpcReduction="10000"/>
          </a:bodyPr>
          <a:lstStyle/>
          <a:p>
            <a:pPr algn="just"/>
            <a:r>
              <a:rPr lang="en-GB" dirty="0">
                <a:solidFill>
                  <a:schemeClr val="bg1"/>
                </a:solidFill>
              </a:rPr>
              <a:t>Neodymium is part of a group of </a:t>
            </a:r>
            <a:r>
              <a:rPr lang="en-GB" dirty="0" smtClean="0">
                <a:solidFill>
                  <a:schemeClr val="bg1"/>
                </a:solidFill>
              </a:rPr>
              <a:t>17 </a:t>
            </a:r>
            <a:r>
              <a:rPr lang="en-GB" b="1" u="sng" dirty="0">
                <a:solidFill>
                  <a:schemeClr val="bg1"/>
                </a:solidFill>
              </a:rPr>
              <a:t>radioactive and toxic elements </a:t>
            </a:r>
            <a:r>
              <a:rPr lang="en-GB" dirty="0">
                <a:solidFill>
                  <a:schemeClr val="bg1"/>
                </a:solidFill>
              </a:rPr>
              <a:t>generally called rare </a:t>
            </a:r>
            <a:r>
              <a:rPr lang="en-GB" dirty="0" smtClean="0">
                <a:solidFill>
                  <a:schemeClr val="bg1"/>
                </a:solidFill>
              </a:rPr>
              <a:t>earths. </a:t>
            </a:r>
            <a:r>
              <a:rPr lang="en-GB" dirty="0">
                <a:solidFill>
                  <a:schemeClr val="bg1"/>
                </a:solidFill>
              </a:rPr>
              <a:t>Currently </a:t>
            </a:r>
            <a:r>
              <a:rPr lang="en-GB" dirty="0" smtClean="0">
                <a:solidFill>
                  <a:schemeClr val="bg1"/>
                </a:solidFill>
              </a:rPr>
              <a:t>95</a:t>
            </a:r>
            <a:r>
              <a:rPr lang="en-GB" dirty="0">
                <a:solidFill>
                  <a:schemeClr val="bg1"/>
                </a:solidFill>
              </a:rPr>
              <a:t>% of these materials are extracted in </a:t>
            </a:r>
            <a:r>
              <a:rPr lang="en-GB" dirty="0" smtClean="0">
                <a:solidFill>
                  <a:schemeClr val="bg1"/>
                </a:solidFill>
              </a:rPr>
              <a:t>China. </a:t>
            </a:r>
            <a:endParaRPr lang="en-GB" dirty="0">
              <a:solidFill>
                <a:schemeClr val="bg1"/>
              </a:solidFill>
            </a:endParaRPr>
          </a:p>
          <a:p>
            <a:pPr algn="just"/>
            <a:r>
              <a:rPr lang="en-GB" dirty="0">
                <a:solidFill>
                  <a:schemeClr val="bg1"/>
                </a:solidFill>
              </a:rPr>
              <a:t>China has recently launched a platform for free trade in an attempt to maintain its monopoly on these </a:t>
            </a:r>
            <a:r>
              <a:rPr lang="en-GB" dirty="0" smtClean="0">
                <a:solidFill>
                  <a:schemeClr val="bg1"/>
                </a:solidFill>
              </a:rPr>
              <a:t>RE minerals</a:t>
            </a:r>
            <a:r>
              <a:rPr lang="en-GB" dirty="0">
                <a:solidFill>
                  <a:schemeClr val="bg1"/>
                </a:solidFill>
              </a:rPr>
              <a:t>.</a:t>
            </a:r>
          </a:p>
          <a:p>
            <a:pPr algn="just"/>
            <a:r>
              <a:rPr lang="en-GB" dirty="0">
                <a:solidFill>
                  <a:schemeClr val="bg1"/>
                </a:solidFill>
              </a:rPr>
              <a:t>Monopoly of the industry </a:t>
            </a:r>
            <a:r>
              <a:rPr lang="en-GB" dirty="0" smtClean="0">
                <a:solidFill>
                  <a:schemeClr val="bg1"/>
                </a:solidFill>
              </a:rPr>
              <a:t>by</a:t>
            </a:r>
            <a:r>
              <a:rPr lang="en-GB" dirty="0" smtClean="0">
                <a:solidFill>
                  <a:schemeClr val="bg1"/>
                </a:solidFill>
              </a:rPr>
              <a:t> </a:t>
            </a:r>
            <a:r>
              <a:rPr lang="en-GB" dirty="0">
                <a:solidFill>
                  <a:schemeClr val="bg1"/>
                </a:solidFill>
              </a:rPr>
              <a:t>a non-democratic country like China </a:t>
            </a:r>
            <a:r>
              <a:rPr lang="en-GB" dirty="0" smtClean="0">
                <a:solidFill>
                  <a:schemeClr val="bg1"/>
                </a:solidFill>
              </a:rPr>
              <a:t>is </a:t>
            </a:r>
            <a:r>
              <a:rPr lang="en-GB" dirty="0">
                <a:solidFill>
                  <a:schemeClr val="bg1"/>
                </a:solidFill>
              </a:rPr>
              <a:t>risky, although part of an international organization created for the purpose of overseeing the many trade agreements between Member States such as the World Trade Organization, as individual </a:t>
            </a:r>
            <a:r>
              <a:rPr lang="en-GB" b="1" u="sng" dirty="0">
                <a:solidFill>
                  <a:schemeClr val="bg1"/>
                </a:solidFill>
              </a:rPr>
              <a:t>pricing decisions can bring nations to their </a:t>
            </a:r>
            <a:r>
              <a:rPr lang="en-GB" b="1" u="sng" dirty="0" smtClean="0">
                <a:solidFill>
                  <a:schemeClr val="bg1"/>
                </a:solidFill>
              </a:rPr>
              <a:t>knees</a:t>
            </a:r>
            <a:endParaRPr lang="en-GB" b="1" u="sng" dirty="0">
              <a:solidFill>
                <a:schemeClr val="bg1"/>
              </a:solidFill>
            </a:endParaRPr>
          </a:p>
          <a:p>
            <a:endParaRPr lang="it-IT" dirty="0"/>
          </a:p>
        </p:txBody>
      </p:sp>
    </p:spTree>
    <p:extLst>
      <p:ext uri="{BB962C8B-B14F-4D97-AF65-F5344CB8AC3E}">
        <p14:creationId xmlns:p14="http://schemas.microsoft.com/office/powerpoint/2010/main" val="176120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Economic</a:t>
            </a:r>
            <a:r>
              <a:rPr lang="it-IT" dirty="0" smtClean="0"/>
              <a:t> </a:t>
            </a:r>
            <a:r>
              <a:rPr lang="it-IT" dirty="0" err="1" smtClean="0"/>
              <a:t>dependence</a:t>
            </a:r>
            <a:r>
              <a:rPr lang="it-IT" dirty="0" smtClean="0"/>
              <a:t> </a:t>
            </a:r>
            <a:r>
              <a:rPr lang="it-IT" dirty="0" err="1" smtClean="0"/>
              <a:t>issues</a:t>
            </a:r>
            <a:endParaRPr lang="it-IT" dirty="0"/>
          </a:p>
        </p:txBody>
      </p:sp>
      <p:sp>
        <p:nvSpPr>
          <p:cNvPr id="3" name="Segnaposto contenuto 2"/>
          <p:cNvSpPr>
            <a:spLocks noGrp="1"/>
          </p:cNvSpPr>
          <p:nvPr>
            <p:ph idx="1"/>
          </p:nvPr>
        </p:nvSpPr>
        <p:spPr/>
        <p:txBody>
          <a:bodyPr>
            <a:normAutofit fontScale="92500" lnSpcReduction="10000"/>
          </a:bodyPr>
          <a:lstStyle/>
          <a:p>
            <a:pPr algn="just"/>
            <a:r>
              <a:rPr lang="en-GB" dirty="0">
                <a:solidFill>
                  <a:schemeClr val="bg1"/>
                </a:solidFill>
                <a:latin typeface="Helvetica"/>
                <a:cs typeface="Helvetica"/>
              </a:rPr>
              <a:t>In recent years, groups of experts convened by research institutes and governmental agencies such </a:t>
            </a:r>
            <a:r>
              <a:rPr lang="en-GB" dirty="0" smtClean="0">
                <a:solidFill>
                  <a:schemeClr val="bg1"/>
                </a:solidFill>
                <a:latin typeface="Helvetica"/>
                <a:cs typeface="Helvetica"/>
              </a:rPr>
              <a:t>as </a:t>
            </a:r>
            <a:r>
              <a:rPr lang="en-GB" dirty="0">
                <a:solidFill>
                  <a:schemeClr val="bg1"/>
                </a:solidFill>
                <a:latin typeface="Helvetica"/>
                <a:cs typeface="Helvetica"/>
              </a:rPr>
              <a:t>the US Department of Energy, the European </a:t>
            </a:r>
            <a:r>
              <a:rPr lang="en-GB" dirty="0" smtClean="0">
                <a:solidFill>
                  <a:schemeClr val="bg1"/>
                </a:solidFill>
                <a:latin typeface="Helvetica"/>
                <a:cs typeface="Helvetica"/>
              </a:rPr>
              <a:t>Commission </a:t>
            </a:r>
            <a:r>
              <a:rPr lang="en-GB" dirty="0">
                <a:solidFill>
                  <a:schemeClr val="bg1"/>
                </a:solidFill>
                <a:latin typeface="Helvetica"/>
                <a:cs typeface="Helvetica"/>
              </a:rPr>
              <a:t>have highlighted how </a:t>
            </a:r>
            <a:r>
              <a:rPr lang="en-GB" dirty="0" smtClean="0">
                <a:solidFill>
                  <a:schemeClr val="bg1"/>
                </a:solidFill>
                <a:latin typeface="Helvetica"/>
                <a:cs typeface="Helvetica"/>
              </a:rPr>
              <a:t>the </a:t>
            </a:r>
            <a:r>
              <a:rPr lang="en-GB" dirty="0">
                <a:solidFill>
                  <a:schemeClr val="bg1"/>
                </a:solidFill>
                <a:latin typeface="Helvetica"/>
                <a:cs typeface="Helvetica"/>
              </a:rPr>
              <a:t>rare </a:t>
            </a:r>
            <a:r>
              <a:rPr lang="en-GB" dirty="0" smtClean="0">
                <a:solidFill>
                  <a:schemeClr val="bg1"/>
                </a:solidFill>
                <a:latin typeface="Helvetica"/>
                <a:cs typeface="Helvetica"/>
              </a:rPr>
              <a:t>earth elements are </a:t>
            </a:r>
            <a:r>
              <a:rPr lang="en-GB" dirty="0">
                <a:solidFill>
                  <a:schemeClr val="bg1"/>
                </a:solidFill>
                <a:latin typeface="Helvetica"/>
                <a:cs typeface="Helvetica"/>
              </a:rPr>
              <a:t>fundamental for the new technologies used for the production of clean energy and electronic components both for large consumption and for specific military and aerospace applications, and </a:t>
            </a:r>
            <a:r>
              <a:rPr lang="en-GB" b="1" u="sng" dirty="0">
                <a:solidFill>
                  <a:schemeClr val="bg1"/>
                </a:solidFill>
                <a:latin typeface="Helvetica"/>
                <a:cs typeface="Helvetica"/>
              </a:rPr>
              <a:t>how there is a high risk of interruptions in the supply of these materials due to the de facto monopoly of the industry of a non-democratic country like </a:t>
            </a:r>
            <a:r>
              <a:rPr lang="en-GB" b="1" u="sng" dirty="0" smtClean="0">
                <a:solidFill>
                  <a:schemeClr val="bg1"/>
                </a:solidFill>
                <a:latin typeface="Helvetica"/>
                <a:cs typeface="Helvetica"/>
              </a:rPr>
              <a:t>China</a:t>
            </a:r>
            <a:endParaRPr lang="it-IT" dirty="0">
              <a:solidFill>
                <a:schemeClr val="bg1"/>
              </a:solidFill>
            </a:endParaRPr>
          </a:p>
        </p:txBody>
      </p:sp>
    </p:spTree>
    <p:extLst>
      <p:ext uri="{BB962C8B-B14F-4D97-AF65-F5344CB8AC3E}">
        <p14:creationId xmlns:p14="http://schemas.microsoft.com/office/powerpoint/2010/main" val="827685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How </a:t>
            </a:r>
            <a:r>
              <a:rPr lang="it-IT" dirty="0" err="1" smtClean="0"/>
              <a:t>SynRM</a:t>
            </a:r>
            <a:r>
              <a:rPr lang="it-IT" dirty="0" smtClean="0"/>
              <a:t> </a:t>
            </a:r>
            <a:r>
              <a:rPr lang="it-IT" dirty="0" err="1" smtClean="0"/>
              <a:t>works</a:t>
            </a:r>
            <a:endParaRPr lang="it-IT" dirty="0"/>
          </a:p>
        </p:txBody>
      </p:sp>
      <p:sp>
        <p:nvSpPr>
          <p:cNvPr id="3" name="Segnaposto contenuto 2"/>
          <p:cNvSpPr>
            <a:spLocks noGrp="1"/>
          </p:cNvSpPr>
          <p:nvPr>
            <p:ph idx="1"/>
          </p:nvPr>
        </p:nvSpPr>
        <p:spPr/>
        <p:txBody>
          <a:bodyPr>
            <a:normAutofit fontScale="85000" lnSpcReduction="20000"/>
          </a:bodyPr>
          <a:lstStyle/>
          <a:p>
            <a:pPr algn="just"/>
            <a:r>
              <a:rPr lang="it-IT" dirty="0" smtClean="0">
                <a:solidFill>
                  <a:schemeClr val="bg1"/>
                </a:solidFill>
              </a:rPr>
              <a:t>In general, </a:t>
            </a:r>
            <a:r>
              <a:rPr lang="it-IT" dirty="0" err="1" smtClean="0">
                <a:solidFill>
                  <a:schemeClr val="bg1"/>
                </a:solidFill>
              </a:rPr>
              <a:t>electric</a:t>
            </a:r>
            <a:r>
              <a:rPr lang="it-IT" dirty="0" smtClean="0">
                <a:solidFill>
                  <a:schemeClr val="bg1"/>
                </a:solidFill>
              </a:rPr>
              <a:t> </a:t>
            </a:r>
            <a:r>
              <a:rPr lang="it-IT" dirty="0" err="1" smtClean="0">
                <a:solidFill>
                  <a:schemeClr val="bg1"/>
                </a:solidFill>
              </a:rPr>
              <a:t>motors</a:t>
            </a:r>
            <a:r>
              <a:rPr lang="it-IT" dirty="0" smtClean="0">
                <a:solidFill>
                  <a:schemeClr val="bg1"/>
                </a:solidFill>
              </a:rPr>
              <a:t> work on the </a:t>
            </a:r>
            <a:r>
              <a:rPr lang="it-IT" dirty="0" err="1" smtClean="0">
                <a:solidFill>
                  <a:schemeClr val="bg1"/>
                </a:solidFill>
              </a:rPr>
              <a:t>principle</a:t>
            </a:r>
            <a:r>
              <a:rPr lang="it-IT" dirty="0" smtClean="0">
                <a:solidFill>
                  <a:schemeClr val="bg1"/>
                </a:solidFill>
              </a:rPr>
              <a:t> of </a:t>
            </a:r>
            <a:r>
              <a:rPr lang="it-IT" dirty="0" err="1" smtClean="0">
                <a:solidFill>
                  <a:schemeClr val="bg1"/>
                </a:solidFill>
              </a:rPr>
              <a:t>electrically</a:t>
            </a:r>
            <a:r>
              <a:rPr lang="it-IT" dirty="0" smtClean="0">
                <a:solidFill>
                  <a:schemeClr val="bg1"/>
                </a:solidFill>
              </a:rPr>
              <a:t> </a:t>
            </a:r>
            <a:r>
              <a:rPr lang="it-IT" dirty="0" err="1" smtClean="0">
                <a:solidFill>
                  <a:schemeClr val="bg1"/>
                </a:solidFill>
              </a:rPr>
              <a:t>created</a:t>
            </a:r>
            <a:r>
              <a:rPr lang="it-IT" dirty="0" smtClean="0">
                <a:solidFill>
                  <a:schemeClr val="bg1"/>
                </a:solidFill>
              </a:rPr>
              <a:t> </a:t>
            </a:r>
            <a:r>
              <a:rPr lang="it-IT" dirty="0" err="1" smtClean="0">
                <a:solidFill>
                  <a:schemeClr val="bg1"/>
                </a:solidFill>
              </a:rPr>
              <a:t>magnetic</a:t>
            </a:r>
            <a:r>
              <a:rPr lang="it-IT" dirty="0" smtClean="0">
                <a:solidFill>
                  <a:schemeClr val="bg1"/>
                </a:solidFill>
              </a:rPr>
              <a:t> </a:t>
            </a:r>
            <a:r>
              <a:rPr lang="it-IT" dirty="0" err="1" smtClean="0">
                <a:solidFill>
                  <a:schemeClr val="bg1"/>
                </a:solidFill>
              </a:rPr>
              <a:t>fields</a:t>
            </a:r>
            <a:r>
              <a:rPr lang="it-IT" dirty="0" smtClean="0">
                <a:solidFill>
                  <a:schemeClr val="bg1"/>
                </a:solidFill>
              </a:rPr>
              <a:t> </a:t>
            </a:r>
            <a:r>
              <a:rPr lang="it-IT" dirty="0" err="1" smtClean="0">
                <a:solidFill>
                  <a:schemeClr val="bg1"/>
                </a:solidFill>
              </a:rPr>
              <a:t>generating</a:t>
            </a:r>
            <a:r>
              <a:rPr lang="it-IT" dirty="0" smtClean="0">
                <a:solidFill>
                  <a:schemeClr val="bg1"/>
                </a:solidFill>
              </a:rPr>
              <a:t> </a:t>
            </a:r>
            <a:r>
              <a:rPr lang="it-IT" dirty="0" err="1" smtClean="0">
                <a:solidFill>
                  <a:schemeClr val="bg1"/>
                </a:solidFill>
              </a:rPr>
              <a:t>movement</a:t>
            </a:r>
            <a:r>
              <a:rPr lang="it-IT" dirty="0" smtClean="0">
                <a:solidFill>
                  <a:schemeClr val="bg1"/>
                </a:solidFill>
              </a:rPr>
              <a:t> by </a:t>
            </a:r>
            <a:r>
              <a:rPr lang="it-IT" dirty="0" err="1" smtClean="0">
                <a:solidFill>
                  <a:schemeClr val="bg1"/>
                </a:solidFill>
              </a:rPr>
              <a:t>using</a:t>
            </a:r>
            <a:r>
              <a:rPr lang="it-IT" dirty="0" smtClean="0">
                <a:solidFill>
                  <a:schemeClr val="bg1"/>
                </a:solidFill>
              </a:rPr>
              <a:t> </a:t>
            </a:r>
            <a:r>
              <a:rPr lang="it-IT" dirty="0" err="1" smtClean="0">
                <a:solidFill>
                  <a:schemeClr val="bg1"/>
                </a:solidFill>
              </a:rPr>
              <a:t>their</a:t>
            </a:r>
            <a:r>
              <a:rPr lang="it-IT" dirty="0" smtClean="0">
                <a:solidFill>
                  <a:schemeClr val="bg1"/>
                </a:solidFill>
              </a:rPr>
              <a:t> force to </a:t>
            </a:r>
            <a:r>
              <a:rPr lang="it-IT" dirty="0" err="1" smtClean="0">
                <a:solidFill>
                  <a:schemeClr val="bg1"/>
                </a:solidFill>
              </a:rPr>
              <a:t>act</a:t>
            </a:r>
            <a:r>
              <a:rPr lang="it-IT" dirty="0" smtClean="0">
                <a:solidFill>
                  <a:schemeClr val="bg1"/>
                </a:solidFill>
              </a:rPr>
              <a:t> on a </a:t>
            </a:r>
            <a:r>
              <a:rPr lang="it-IT" dirty="0" err="1" smtClean="0">
                <a:solidFill>
                  <a:schemeClr val="bg1"/>
                </a:solidFill>
              </a:rPr>
              <a:t>moveable</a:t>
            </a:r>
            <a:r>
              <a:rPr lang="it-IT" dirty="0" smtClean="0">
                <a:solidFill>
                  <a:schemeClr val="bg1"/>
                </a:solidFill>
              </a:rPr>
              <a:t> part of the </a:t>
            </a:r>
            <a:r>
              <a:rPr lang="it-IT" dirty="0" err="1" smtClean="0">
                <a:solidFill>
                  <a:schemeClr val="bg1"/>
                </a:solidFill>
              </a:rPr>
              <a:t>motor</a:t>
            </a:r>
            <a:r>
              <a:rPr lang="it-IT" dirty="0" smtClean="0">
                <a:solidFill>
                  <a:schemeClr val="bg1"/>
                </a:solidFill>
              </a:rPr>
              <a:t>.</a:t>
            </a:r>
          </a:p>
          <a:p>
            <a:pPr algn="just"/>
            <a:endParaRPr lang="it-IT" dirty="0">
              <a:solidFill>
                <a:schemeClr val="bg1"/>
              </a:solidFill>
            </a:endParaRPr>
          </a:p>
          <a:p>
            <a:pPr algn="just"/>
            <a:r>
              <a:rPr lang="it-IT" dirty="0" err="1" smtClean="0">
                <a:solidFill>
                  <a:schemeClr val="bg1"/>
                </a:solidFill>
              </a:rPr>
              <a:t>SynRM</a:t>
            </a:r>
            <a:r>
              <a:rPr lang="it-IT" dirty="0" smtClean="0">
                <a:solidFill>
                  <a:schemeClr val="bg1"/>
                </a:solidFill>
              </a:rPr>
              <a:t> </a:t>
            </a:r>
            <a:r>
              <a:rPr lang="it-IT" dirty="0" err="1" smtClean="0">
                <a:solidFill>
                  <a:schemeClr val="bg1"/>
                </a:solidFill>
              </a:rPr>
              <a:t>uses</a:t>
            </a:r>
            <a:r>
              <a:rPr lang="it-IT" dirty="0" smtClean="0">
                <a:solidFill>
                  <a:schemeClr val="bg1"/>
                </a:solidFill>
              </a:rPr>
              <a:t> </a:t>
            </a:r>
            <a:r>
              <a:rPr lang="it-IT" dirty="0" err="1">
                <a:solidFill>
                  <a:schemeClr val="bg1"/>
                </a:solidFill>
              </a:rPr>
              <a:t>reluctance</a:t>
            </a:r>
            <a:r>
              <a:rPr lang="it-IT" dirty="0">
                <a:solidFill>
                  <a:schemeClr val="bg1"/>
                </a:solidFill>
              </a:rPr>
              <a:t> </a:t>
            </a:r>
            <a:r>
              <a:rPr lang="it-IT" dirty="0" err="1">
                <a:solidFill>
                  <a:schemeClr val="bg1"/>
                </a:solidFill>
              </a:rPr>
              <a:t>as</a:t>
            </a:r>
            <a:r>
              <a:rPr lang="it-IT" dirty="0">
                <a:solidFill>
                  <a:schemeClr val="bg1"/>
                </a:solidFill>
              </a:rPr>
              <a:t> the </a:t>
            </a:r>
            <a:r>
              <a:rPr lang="it-IT" dirty="0" err="1">
                <a:solidFill>
                  <a:schemeClr val="bg1"/>
                </a:solidFill>
              </a:rPr>
              <a:t>principal</a:t>
            </a:r>
            <a:r>
              <a:rPr lang="it-IT" dirty="0">
                <a:solidFill>
                  <a:schemeClr val="bg1"/>
                </a:solidFill>
              </a:rPr>
              <a:t> </a:t>
            </a:r>
            <a:r>
              <a:rPr lang="it-IT" dirty="0" err="1">
                <a:solidFill>
                  <a:schemeClr val="bg1"/>
                </a:solidFill>
              </a:rPr>
              <a:t>method</a:t>
            </a:r>
            <a:r>
              <a:rPr lang="it-IT" dirty="0">
                <a:solidFill>
                  <a:schemeClr val="bg1"/>
                </a:solidFill>
              </a:rPr>
              <a:t> of </a:t>
            </a:r>
            <a:r>
              <a:rPr lang="it-IT" dirty="0" err="1">
                <a:solidFill>
                  <a:schemeClr val="bg1"/>
                </a:solidFill>
              </a:rPr>
              <a:t>using</a:t>
            </a:r>
            <a:r>
              <a:rPr lang="it-IT" dirty="0">
                <a:solidFill>
                  <a:schemeClr val="bg1"/>
                </a:solidFill>
              </a:rPr>
              <a:t> the </a:t>
            </a:r>
            <a:r>
              <a:rPr lang="it-IT" dirty="0" err="1">
                <a:solidFill>
                  <a:schemeClr val="bg1"/>
                </a:solidFill>
              </a:rPr>
              <a:t>magnetic</a:t>
            </a:r>
            <a:r>
              <a:rPr lang="it-IT" dirty="0">
                <a:solidFill>
                  <a:schemeClr val="bg1"/>
                </a:solidFill>
              </a:rPr>
              <a:t> </a:t>
            </a:r>
            <a:r>
              <a:rPr lang="it-IT" dirty="0" err="1">
                <a:solidFill>
                  <a:schemeClr val="bg1"/>
                </a:solidFill>
              </a:rPr>
              <a:t>fields</a:t>
            </a:r>
            <a:r>
              <a:rPr lang="it-IT" dirty="0">
                <a:solidFill>
                  <a:schemeClr val="bg1"/>
                </a:solidFill>
              </a:rPr>
              <a:t> to create </a:t>
            </a:r>
            <a:r>
              <a:rPr lang="it-IT" dirty="0" smtClean="0">
                <a:solidFill>
                  <a:schemeClr val="bg1"/>
                </a:solidFill>
              </a:rPr>
              <a:t>force. </a:t>
            </a:r>
            <a:r>
              <a:rPr lang="it-IT" dirty="0">
                <a:solidFill>
                  <a:schemeClr val="bg1"/>
                </a:solidFill>
              </a:rPr>
              <a:t>The </a:t>
            </a:r>
            <a:r>
              <a:rPr lang="it-IT" dirty="0" err="1" smtClean="0">
                <a:solidFill>
                  <a:schemeClr val="bg1"/>
                </a:solidFill>
              </a:rPr>
              <a:t>natural</a:t>
            </a:r>
            <a:r>
              <a:rPr lang="it-IT" dirty="0" smtClean="0">
                <a:solidFill>
                  <a:schemeClr val="bg1"/>
                </a:solidFill>
              </a:rPr>
              <a:t> </a:t>
            </a:r>
            <a:r>
              <a:rPr lang="it-IT" dirty="0" err="1" smtClean="0">
                <a:solidFill>
                  <a:schemeClr val="bg1"/>
                </a:solidFill>
              </a:rPr>
              <a:t>magnetic</a:t>
            </a:r>
            <a:r>
              <a:rPr lang="it-IT" dirty="0" smtClean="0">
                <a:solidFill>
                  <a:schemeClr val="bg1"/>
                </a:solidFill>
              </a:rPr>
              <a:t> </a:t>
            </a:r>
            <a:r>
              <a:rPr lang="it-IT" dirty="0" err="1">
                <a:solidFill>
                  <a:schemeClr val="bg1"/>
                </a:solidFill>
              </a:rPr>
              <a:t>field</a:t>
            </a:r>
            <a:r>
              <a:rPr lang="it-IT" dirty="0">
                <a:solidFill>
                  <a:schemeClr val="bg1"/>
                </a:solidFill>
              </a:rPr>
              <a:t> </a:t>
            </a:r>
            <a:r>
              <a:rPr lang="it-IT" dirty="0" smtClean="0">
                <a:solidFill>
                  <a:schemeClr val="bg1"/>
                </a:solidFill>
              </a:rPr>
              <a:t> (and </a:t>
            </a:r>
            <a:r>
              <a:rPr lang="it-IT" dirty="0" err="1" smtClean="0">
                <a:solidFill>
                  <a:schemeClr val="bg1"/>
                </a:solidFill>
              </a:rPr>
              <a:t>not</a:t>
            </a:r>
            <a:r>
              <a:rPr lang="it-IT" dirty="0" smtClean="0">
                <a:solidFill>
                  <a:schemeClr val="bg1"/>
                </a:solidFill>
              </a:rPr>
              <a:t> </a:t>
            </a:r>
            <a:r>
              <a:rPr lang="it-IT" dirty="0" err="1" smtClean="0">
                <a:solidFill>
                  <a:schemeClr val="bg1"/>
                </a:solidFill>
              </a:rPr>
              <a:t>electrically</a:t>
            </a:r>
            <a:r>
              <a:rPr lang="it-IT" dirty="0" smtClean="0">
                <a:solidFill>
                  <a:schemeClr val="bg1"/>
                </a:solidFill>
              </a:rPr>
              <a:t> </a:t>
            </a:r>
            <a:r>
              <a:rPr lang="it-IT" dirty="0" err="1" smtClean="0">
                <a:solidFill>
                  <a:schemeClr val="bg1"/>
                </a:solidFill>
              </a:rPr>
              <a:t>created</a:t>
            </a:r>
            <a:r>
              <a:rPr lang="it-IT" dirty="0" smtClean="0">
                <a:solidFill>
                  <a:schemeClr val="bg1"/>
                </a:solidFill>
              </a:rPr>
              <a:t> ) </a:t>
            </a:r>
            <a:r>
              <a:rPr lang="it-IT" dirty="0" err="1" smtClean="0">
                <a:solidFill>
                  <a:schemeClr val="bg1"/>
                </a:solidFill>
              </a:rPr>
              <a:t>finds</a:t>
            </a:r>
            <a:r>
              <a:rPr lang="it-IT" dirty="0" smtClean="0">
                <a:solidFill>
                  <a:schemeClr val="bg1"/>
                </a:solidFill>
              </a:rPr>
              <a:t> </a:t>
            </a:r>
            <a:r>
              <a:rPr lang="it-IT" dirty="0">
                <a:solidFill>
                  <a:schemeClr val="bg1"/>
                </a:solidFill>
              </a:rPr>
              <a:t>the </a:t>
            </a:r>
            <a:r>
              <a:rPr lang="it-IT" dirty="0" err="1">
                <a:solidFill>
                  <a:schemeClr val="bg1"/>
                </a:solidFill>
              </a:rPr>
              <a:t>path</a:t>
            </a:r>
            <a:r>
              <a:rPr lang="it-IT" dirty="0">
                <a:solidFill>
                  <a:schemeClr val="bg1"/>
                </a:solidFill>
              </a:rPr>
              <a:t> of </a:t>
            </a:r>
            <a:r>
              <a:rPr lang="it-IT" dirty="0" err="1">
                <a:solidFill>
                  <a:schemeClr val="bg1"/>
                </a:solidFill>
              </a:rPr>
              <a:t>least</a:t>
            </a:r>
            <a:r>
              <a:rPr lang="it-IT" dirty="0">
                <a:solidFill>
                  <a:schemeClr val="bg1"/>
                </a:solidFill>
              </a:rPr>
              <a:t> </a:t>
            </a:r>
            <a:r>
              <a:rPr lang="it-IT" dirty="0" err="1">
                <a:solidFill>
                  <a:schemeClr val="bg1"/>
                </a:solidFill>
              </a:rPr>
              <a:t>magnetic</a:t>
            </a:r>
            <a:r>
              <a:rPr lang="it-IT" dirty="0">
                <a:solidFill>
                  <a:schemeClr val="bg1"/>
                </a:solidFill>
              </a:rPr>
              <a:t> </a:t>
            </a:r>
            <a:r>
              <a:rPr lang="it-IT" dirty="0" err="1">
                <a:solidFill>
                  <a:schemeClr val="bg1"/>
                </a:solidFill>
              </a:rPr>
              <a:t>resistance</a:t>
            </a:r>
            <a:r>
              <a:rPr lang="it-IT" dirty="0">
                <a:solidFill>
                  <a:schemeClr val="bg1"/>
                </a:solidFill>
              </a:rPr>
              <a:t> </a:t>
            </a:r>
            <a:r>
              <a:rPr lang="it-IT" dirty="0" err="1">
                <a:solidFill>
                  <a:schemeClr val="bg1"/>
                </a:solidFill>
              </a:rPr>
              <a:t>through</a:t>
            </a:r>
            <a:r>
              <a:rPr lang="it-IT" dirty="0">
                <a:solidFill>
                  <a:schemeClr val="bg1"/>
                </a:solidFill>
              </a:rPr>
              <a:t> </a:t>
            </a:r>
            <a:r>
              <a:rPr lang="it-IT" dirty="0" smtClean="0">
                <a:solidFill>
                  <a:schemeClr val="bg1"/>
                </a:solidFill>
              </a:rPr>
              <a:t>the </a:t>
            </a:r>
            <a:r>
              <a:rPr lang="it-IT" dirty="0" err="1">
                <a:solidFill>
                  <a:schemeClr val="bg1"/>
                </a:solidFill>
              </a:rPr>
              <a:t>specially</a:t>
            </a:r>
            <a:r>
              <a:rPr lang="it-IT" dirty="0">
                <a:solidFill>
                  <a:schemeClr val="bg1"/>
                </a:solidFill>
              </a:rPr>
              <a:t> </a:t>
            </a:r>
            <a:r>
              <a:rPr lang="it-IT" dirty="0" err="1">
                <a:solidFill>
                  <a:schemeClr val="bg1"/>
                </a:solidFill>
              </a:rPr>
              <a:t>designed</a:t>
            </a:r>
            <a:r>
              <a:rPr lang="it-IT" dirty="0">
                <a:solidFill>
                  <a:schemeClr val="bg1"/>
                </a:solidFill>
              </a:rPr>
              <a:t> pattern in the </a:t>
            </a:r>
            <a:r>
              <a:rPr lang="it-IT" dirty="0" err="1">
                <a:solidFill>
                  <a:schemeClr val="bg1"/>
                </a:solidFill>
              </a:rPr>
              <a:t>rotor</a:t>
            </a:r>
            <a:r>
              <a:rPr lang="it-IT" dirty="0">
                <a:solidFill>
                  <a:schemeClr val="bg1"/>
                </a:solidFill>
              </a:rPr>
              <a:t> </a:t>
            </a:r>
            <a:r>
              <a:rPr lang="it-IT" dirty="0" err="1" smtClean="0">
                <a:solidFill>
                  <a:schemeClr val="bg1"/>
                </a:solidFill>
              </a:rPr>
              <a:t>body.The</a:t>
            </a:r>
            <a:r>
              <a:rPr lang="it-IT" dirty="0" smtClean="0">
                <a:solidFill>
                  <a:schemeClr val="bg1"/>
                </a:solidFill>
              </a:rPr>
              <a:t> </a:t>
            </a:r>
            <a:r>
              <a:rPr lang="it-IT" dirty="0" err="1">
                <a:solidFill>
                  <a:schemeClr val="bg1"/>
                </a:solidFill>
              </a:rPr>
              <a:t>created</a:t>
            </a:r>
            <a:r>
              <a:rPr lang="it-IT" dirty="0">
                <a:solidFill>
                  <a:schemeClr val="bg1"/>
                </a:solidFill>
              </a:rPr>
              <a:t> </a:t>
            </a:r>
            <a:r>
              <a:rPr lang="it-IT" dirty="0" err="1">
                <a:solidFill>
                  <a:schemeClr val="bg1"/>
                </a:solidFill>
              </a:rPr>
              <a:t>moving</a:t>
            </a:r>
            <a:r>
              <a:rPr lang="it-IT" dirty="0">
                <a:solidFill>
                  <a:schemeClr val="bg1"/>
                </a:solidFill>
              </a:rPr>
              <a:t> </a:t>
            </a:r>
            <a:r>
              <a:rPr lang="it-IT" dirty="0" err="1">
                <a:solidFill>
                  <a:schemeClr val="bg1"/>
                </a:solidFill>
              </a:rPr>
              <a:t>magnetic</a:t>
            </a:r>
            <a:r>
              <a:rPr lang="it-IT" dirty="0">
                <a:solidFill>
                  <a:schemeClr val="bg1"/>
                </a:solidFill>
              </a:rPr>
              <a:t> </a:t>
            </a:r>
            <a:r>
              <a:rPr lang="it-IT" dirty="0" err="1">
                <a:solidFill>
                  <a:schemeClr val="bg1"/>
                </a:solidFill>
              </a:rPr>
              <a:t>field</a:t>
            </a:r>
            <a:r>
              <a:rPr lang="it-IT" dirty="0">
                <a:solidFill>
                  <a:schemeClr val="bg1"/>
                </a:solidFill>
              </a:rPr>
              <a:t> </a:t>
            </a:r>
            <a:r>
              <a:rPr lang="it-IT" dirty="0" err="1">
                <a:solidFill>
                  <a:schemeClr val="bg1"/>
                </a:solidFill>
              </a:rPr>
              <a:t>then</a:t>
            </a:r>
            <a:r>
              <a:rPr lang="it-IT" dirty="0">
                <a:solidFill>
                  <a:schemeClr val="bg1"/>
                </a:solidFill>
              </a:rPr>
              <a:t> </a:t>
            </a:r>
            <a:r>
              <a:rPr lang="it-IT" dirty="0" err="1">
                <a:solidFill>
                  <a:schemeClr val="bg1"/>
                </a:solidFill>
              </a:rPr>
              <a:t>locks</a:t>
            </a:r>
            <a:r>
              <a:rPr lang="it-IT" dirty="0">
                <a:solidFill>
                  <a:schemeClr val="bg1"/>
                </a:solidFill>
              </a:rPr>
              <a:t> </a:t>
            </a:r>
            <a:r>
              <a:rPr lang="it-IT" dirty="0" err="1">
                <a:solidFill>
                  <a:schemeClr val="bg1"/>
                </a:solidFill>
              </a:rPr>
              <a:t>onto</a:t>
            </a:r>
            <a:r>
              <a:rPr lang="it-IT" dirty="0">
                <a:solidFill>
                  <a:schemeClr val="bg1"/>
                </a:solidFill>
              </a:rPr>
              <a:t> the </a:t>
            </a:r>
            <a:r>
              <a:rPr lang="it-IT" dirty="0" err="1">
                <a:solidFill>
                  <a:schemeClr val="bg1"/>
                </a:solidFill>
              </a:rPr>
              <a:t>patterned</a:t>
            </a:r>
            <a:r>
              <a:rPr lang="it-IT" dirty="0">
                <a:solidFill>
                  <a:schemeClr val="bg1"/>
                </a:solidFill>
              </a:rPr>
              <a:t> </a:t>
            </a:r>
            <a:r>
              <a:rPr lang="it-IT" dirty="0" err="1" smtClean="0">
                <a:solidFill>
                  <a:schemeClr val="bg1"/>
                </a:solidFill>
              </a:rPr>
              <a:t>rotor</a:t>
            </a:r>
            <a:r>
              <a:rPr lang="it-IT" dirty="0" smtClean="0">
                <a:solidFill>
                  <a:schemeClr val="bg1"/>
                </a:solidFill>
              </a:rPr>
              <a:t> </a:t>
            </a:r>
            <a:r>
              <a:rPr lang="it-IT" dirty="0" err="1">
                <a:solidFill>
                  <a:schemeClr val="bg1"/>
                </a:solidFill>
              </a:rPr>
              <a:t>generating</a:t>
            </a:r>
            <a:r>
              <a:rPr lang="it-IT" dirty="0">
                <a:solidFill>
                  <a:schemeClr val="bg1"/>
                </a:solidFill>
              </a:rPr>
              <a:t> the </a:t>
            </a:r>
            <a:r>
              <a:rPr lang="it-IT" dirty="0" err="1">
                <a:solidFill>
                  <a:schemeClr val="bg1"/>
                </a:solidFill>
              </a:rPr>
              <a:t>movement</a:t>
            </a:r>
            <a:r>
              <a:rPr lang="it-IT" dirty="0">
                <a:solidFill>
                  <a:schemeClr val="bg1"/>
                </a:solidFill>
              </a:rPr>
              <a:t> and force </a:t>
            </a:r>
            <a:r>
              <a:rPr lang="it-IT" dirty="0" err="1">
                <a:solidFill>
                  <a:schemeClr val="bg1"/>
                </a:solidFill>
              </a:rPr>
              <a:t>required</a:t>
            </a:r>
            <a:r>
              <a:rPr lang="it-IT" dirty="0">
                <a:solidFill>
                  <a:schemeClr val="bg1"/>
                </a:solidFill>
              </a:rPr>
              <a:t> to drive the lift. </a:t>
            </a:r>
            <a:r>
              <a:rPr lang="it-IT" dirty="0" err="1">
                <a:solidFill>
                  <a:schemeClr val="bg1"/>
                </a:solidFill>
              </a:rPr>
              <a:t>This</a:t>
            </a:r>
            <a:r>
              <a:rPr lang="it-IT" dirty="0">
                <a:solidFill>
                  <a:schemeClr val="bg1"/>
                </a:solidFill>
              </a:rPr>
              <a:t> </a:t>
            </a:r>
            <a:r>
              <a:rPr lang="it-IT" dirty="0" err="1">
                <a:solidFill>
                  <a:schemeClr val="bg1"/>
                </a:solidFill>
              </a:rPr>
              <a:t>is</a:t>
            </a:r>
            <a:r>
              <a:rPr lang="it-IT" dirty="0">
                <a:solidFill>
                  <a:schemeClr val="bg1"/>
                </a:solidFill>
              </a:rPr>
              <a:t> an </a:t>
            </a:r>
            <a:r>
              <a:rPr lang="it-IT" dirty="0" err="1">
                <a:solidFill>
                  <a:schemeClr val="bg1"/>
                </a:solidFill>
              </a:rPr>
              <a:t>entirely</a:t>
            </a:r>
            <a:r>
              <a:rPr lang="it-IT" dirty="0">
                <a:solidFill>
                  <a:schemeClr val="bg1"/>
                </a:solidFill>
              </a:rPr>
              <a:t> </a:t>
            </a:r>
            <a:r>
              <a:rPr lang="it-IT" dirty="0" err="1">
                <a:solidFill>
                  <a:schemeClr val="bg1"/>
                </a:solidFill>
              </a:rPr>
              <a:t>ferrous</a:t>
            </a:r>
            <a:r>
              <a:rPr lang="it-IT" dirty="0">
                <a:solidFill>
                  <a:schemeClr val="bg1"/>
                </a:solidFill>
              </a:rPr>
              <a:t> (</a:t>
            </a:r>
            <a:r>
              <a:rPr lang="it-IT" dirty="0" err="1">
                <a:solidFill>
                  <a:schemeClr val="bg1"/>
                </a:solidFill>
              </a:rPr>
              <a:t>steel</a:t>
            </a:r>
            <a:r>
              <a:rPr lang="it-IT" dirty="0">
                <a:solidFill>
                  <a:schemeClr val="bg1"/>
                </a:solidFill>
              </a:rPr>
              <a:t>) </a:t>
            </a:r>
            <a:r>
              <a:rPr lang="it-IT" dirty="0" err="1">
                <a:solidFill>
                  <a:schemeClr val="bg1"/>
                </a:solidFill>
              </a:rPr>
              <a:t>rotor</a:t>
            </a:r>
            <a:r>
              <a:rPr lang="it-IT" dirty="0">
                <a:solidFill>
                  <a:schemeClr val="bg1"/>
                </a:solidFill>
              </a:rPr>
              <a:t> with no rare </a:t>
            </a:r>
            <a:r>
              <a:rPr lang="it-IT" dirty="0" err="1">
                <a:solidFill>
                  <a:schemeClr val="bg1"/>
                </a:solidFill>
              </a:rPr>
              <a:t>earth</a:t>
            </a:r>
            <a:r>
              <a:rPr lang="it-IT" dirty="0">
                <a:solidFill>
                  <a:schemeClr val="bg1"/>
                </a:solidFill>
              </a:rPr>
              <a:t> </a:t>
            </a:r>
            <a:r>
              <a:rPr lang="it-IT" dirty="0" err="1">
                <a:solidFill>
                  <a:schemeClr val="bg1"/>
                </a:solidFill>
              </a:rPr>
              <a:t>permanent</a:t>
            </a:r>
            <a:r>
              <a:rPr lang="it-IT" dirty="0">
                <a:solidFill>
                  <a:schemeClr val="bg1"/>
                </a:solidFill>
              </a:rPr>
              <a:t> </a:t>
            </a:r>
            <a:r>
              <a:rPr lang="it-IT" dirty="0" err="1" smtClean="0">
                <a:solidFill>
                  <a:schemeClr val="bg1"/>
                </a:solidFill>
              </a:rPr>
              <a:t>magnets</a:t>
            </a:r>
            <a:endParaRPr lang="it-IT" dirty="0"/>
          </a:p>
        </p:txBody>
      </p:sp>
    </p:spTree>
    <p:extLst>
      <p:ext uri="{BB962C8B-B14F-4D97-AF65-F5344CB8AC3E}">
        <p14:creationId xmlns:p14="http://schemas.microsoft.com/office/powerpoint/2010/main" val="749050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Market </a:t>
            </a:r>
            <a:r>
              <a:rPr lang="it-IT" dirty="0" err="1" smtClean="0"/>
              <a:t>Opportunity</a:t>
            </a:r>
            <a:endParaRPr lang="it-IT" dirty="0"/>
          </a:p>
        </p:txBody>
      </p:sp>
      <p:sp>
        <p:nvSpPr>
          <p:cNvPr id="3" name="Segnaposto contenuto 2"/>
          <p:cNvSpPr>
            <a:spLocks noGrp="1"/>
          </p:cNvSpPr>
          <p:nvPr>
            <p:ph idx="1"/>
          </p:nvPr>
        </p:nvSpPr>
        <p:spPr/>
        <p:txBody>
          <a:bodyPr>
            <a:normAutofit fontScale="92500" lnSpcReduction="20000"/>
          </a:bodyPr>
          <a:lstStyle/>
          <a:p>
            <a:pPr marL="355600" indent="-342900">
              <a:lnSpc>
                <a:spcPct val="100000"/>
              </a:lnSpc>
              <a:spcBef>
                <a:spcPts val="5"/>
              </a:spcBef>
              <a:tabLst>
                <a:tab pos="355600" algn="l"/>
                <a:tab pos="356235" algn="l"/>
              </a:tabLst>
            </a:pPr>
            <a:r>
              <a:rPr lang="en-GB" spc="-55" dirty="0">
                <a:solidFill>
                  <a:schemeClr val="bg1"/>
                </a:solidFill>
                <a:latin typeface="Arial"/>
                <a:cs typeface="Arial"/>
              </a:rPr>
              <a:t>The global urbanisation; aging population; increasing safety needs; increasing demand for environmental friendly products, are some of the key factors which will drive the growth of this Industry and of the majority of its market segments.</a:t>
            </a:r>
          </a:p>
          <a:p>
            <a:pPr marL="355600" indent="-342900">
              <a:lnSpc>
                <a:spcPct val="100000"/>
              </a:lnSpc>
              <a:spcBef>
                <a:spcPts val="5"/>
              </a:spcBef>
              <a:tabLst>
                <a:tab pos="355600" algn="l"/>
                <a:tab pos="356235" algn="l"/>
              </a:tabLst>
            </a:pPr>
            <a:endParaRPr lang="en-GB" spc="-55" dirty="0">
              <a:solidFill>
                <a:schemeClr val="bg1"/>
              </a:solidFill>
              <a:latin typeface="Arial"/>
              <a:cs typeface="Arial"/>
            </a:endParaRPr>
          </a:p>
          <a:p>
            <a:pPr marL="355600" indent="-342900">
              <a:lnSpc>
                <a:spcPct val="100000"/>
              </a:lnSpc>
              <a:spcBef>
                <a:spcPts val="5"/>
              </a:spcBef>
              <a:tabLst>
                <a:tab pos="355600" algn="l"/>
                <a:tab pos="356235" algn="l"/>
              </a:tabLst>
            </a:pPr>
            <a:r>
              <a:rPr lang="en-GB" spc="-55" dirty="0">
                <a:solidFill>
                  <a:schemeClr val="bg1"/>
                </a:solidFill>
                <a:latin typeface="Arial"/>
                <a:cs typeface="Arial"/>
              </a:rPr>
              <a:t>As seen, elevators are majorly segmented in Gearless, Geared and Machine </a:t>
            </a:r>
            <a:r>
              <a:rPr lang="en-GB" spc="-55" dirty="0" err="1">
                <a:solidFill>
                  <a:schemeClr val="bg1"/>
                </a:solidFill>
                <a:latin typeface="Arial"/>
                <a:cs typeface="Arial"/>
              </a:rPr>
              <a:t>roomless</a:t>
            </a:r>
            <a:r>
              <a:rPr lang="en-GB" spc="-55" dirty="0">
                <a:solidFill>
                  <a:schemeClr val="bg1"/>
                </a:solidFill>
                <a:latin typeface="Arial"/>
                <a:cs typeface="Arial"/>
              </a:rPr>
              <a:t> (MRL). Gearless will be growing at 5%, MRL will be growing at 6% and Geared will register -2% </a:t>
            </a:r>
            <a:r>
              <a:rPr lang="en-GB" spc="-55" dirty="0" smtClean="0">
                <a:solidFill>
                  <a:schemeClr val="bg1"/>
                </a:solidFill>
                <a:latin typeface="Arial"/>
                <a:cs typeface="Arial"/>
              </a:rPr>
              <a:t>drop </a:t>
            </a:r>
            <a:r>
              <a:rPr lang="en-GB" spc="-55" dirty="0">
                <a:solidFill>
                  <a:schemeClr val="bg1"/>
                </a:solidFill>
                <a:latin typeface="Arial"/>
                <a:cs typeface="Arial"/>
              </a:rPr>
              <a:t>by end of 2020.</a:t>
            </a:r>
          </a:p>
          <a:p>
            <a:pPr marL="355600" indent="-342900">
              <a:lnSpc>
                <a:spcPct val="100000"/>
              </a:lnSpc>
              <a:spcBef>
                <a:spcPts val="5"/>
              </a:spcBef>
              <a:tabLst>
                <a:tab pos="355600" algn="l"/>
                <a:tab pos="356235" algn="l"/>
              </a:tabLst>
            </a:pPr>
            <a:endParaRPr lang="en-GB" spc="-55" dirty="0" smtClean="0">
              <a:solidFill>
                <a:schemeClr val="bg1"/>
              </a:solidFill>
              <a:latin typeface="Arial"/>
              <a:cs typeface="Arial"/>
            </a:endParaRPr>
          </a:p>
          <a:p>
            <a:pPr marL="12700" indent="0">
              <a:lnSpc>
                <a:spcPct val="100000"/>
              </a:lnSpc>
              <a:spcBef>
                <a:spcPts val="5"/>
              </a:spcBef>
              <a:buNone/>
              <a:tabLst>
                <a:tab pos="355600" algn="l"/>
                <a:tab pos="356235" algn="l"/>
              </a:tabLst>
            </a:pPr>
            <a:r>
              <a:rPr lang="en-GB" spc="-55" dirty="0" smtClean="0">
                <a:solidFill>
                  <a:schemeClr val="bg1"/>
                </a:solidFill>
                <a:latin typeface="Arial"/>
                <a:cs typeface="Arial"/>
              </a:rPr>
              <a:t>Source : </a:t>
            </a:r>
            <a:r>
              <a:rPr lang="it-IT" dirty="0">
                <a:solidFill>
                  <a:schemeClr val="bg1"/>
                </a:solidFill>
              </a:rPr>
              <a:t>NOVONOUS Business </a:t>
            </a:r>
            <a:r>
              <a:rPr lang="it-IT" dirty="0" err="1">
                <a:solidFill>
                  <a:schemeClr val="bg1"/>
                </a:solidFill>
              </a:rPr>
              <a:t>Consulting</a:t>
            </a:r>
            <a:r>
              <a:rPr lang="it-IT" dirty="0">
                <a:solidFill>
                  <a:schemeClr val="bg1"/>
                </a:solidFill>
              </a:rPr>
              <a:t> </a:t>
            </a:r>
            <a:r>
              <a:rPr lang="it-IT" dirty="0" err="1">
                <a:solidFill>
                  <a:schemeClr val="bg1"/>
                </a:solidFill>
              </a:rPr>
              <a:t>Pvt</a:t>
            </a:r>
            <a:r>
              <a:rPr lang="it-IT" dirty="0">
                <a:solidFill>
                  <a:schemeClr val="bg1"/>
                </a:solidFill>
              </a:rPr>
              <a:t>. Ltd</a:t>
            </a:r>
            <a:endParaRPr lang="en-GB" spc="-55" dirty="0">
              <a:solidFill>
                <a:schemeClr val="bg1"/>
              </a:solidFill>
              <a:latin typeface="Arial"/>
              <a:cs typeface="Arial"/>
            </a:endParaRPr>
          </a:p>
        </p:txBody>
      </p:sp>
    </p:spTree>
    <p:extLst>
      <p:ext uri="{BB962C8B-B14F-4D97-AF65-F5344CB8AC3E}">
        <p14:creationId xmlns:p14="http://schemas.microsoft.com/office/powerpoint/2010/main" val="495257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2429" y="764704"/>
            <a:ext cx="6896534" cy="1080938"/>
          </a:xfrm>
        </p:spPr>
        <p:txBody>
          <a:bodyPr/>
          <a:lstStyle/>
          <a:p>
            <a:r>
              <a:rPr lang="it-IT" dirty="0" err="1" smtClean="0"/>
              <a:t>SynRM</a:t>
            </a:r>
            <a:r>
              <a:rPr lang="it-IT" dirty="0" smtClean="0"/>
              <a:t> </a:t>
            </a:r>
            <a:r>
              <a:rPr lang="it-IT" dirty="0" err="1" smtClean="0"/>
              <a:t>clean</a:t>
            </a:r>
            <a:r>
              <a:rPr lang="it-IT" dirty="0" smtClean="0"/>
              <a:t> </a:t>
            </a:r>
            <a:r>
              <a:rPr lang="it-IT" dirty="0" err="1" smtClean="0"/>
              <a:t>energy</a:t>
            </a:r>
            <a:r>
              <a:rPr lang="it-IT" dirty="0" smtClean="0"/>
              <a:t> </a:t>
            </a:r>
            <a:r>
              <a:rPr lang="it-IT" dirty="0" err="1" smtClean="0"/>
              <a:t>Qualifier</a:t>
            </a:r>
            <a:endParaRPr lang="it-IT" dirty="0"/>
          </a:p>
        </p:txBody>
      </p:sp>
      <p:sp>
        <p:nvSpPr>
          <p:cNvPr id="3" name="Segnaposto contenuto 2"/>
          <p:cNvSpPr>
            <a:spLocks noGrp="1"/>
          </p:cNvSpPr>
          <p:nvPr>
            <p:ph idx="1"/>
          </p:nvPr>
        </p:nvSpPr>
        <p:spPr>
          <a:xfrm>
            <a:off x="533400" y="2276873"/>
            <a:ext cx="6887389" cy="3659316"/>
          </a:xfrm>
        </p:spPr>
        <p:txBody>
          <a:bodyPr>
            <a:normAutofit fontScale="85000" lnSpcReduction="10000"/>
          </a:bodyPr>
          <a:lstStyle/>
          <a:p>
            <a:pPr algn="just"/>
            <a:r>
              <a:rPr lang="it-IT" dirty="0" err="1" smtClean="0">
                <a:solidFill>
                  <a:schemeClr val="bg1"/>
                </a:solidFill>
              </a:rPr>
              <a:t>Thanks</a:t>
            </a:r>
            <a:r>
              <a:rPr lang="it-IT" dirty="0" smtClean="0">
                <a:solidFill>
                  <a:schemeClr val="bg1"/>
                </a:solidFill>
              </a:rPr>
              <a:t> to </a:t>
            </a:r>
            <a:r>
              <a:rPr lang="it-IT" dirty="0" err="1" smtClean="0">
                <a:solidFill>
                  <a:schemeClr val="bg1"/>
                </a:solidFill>
              </a:rPr>
              <a:t>SynRM</a:t>
            </a:r>
            <a:r>
              <a:rPr lang="it-IT" dirty="0" smtClean="0">
                <a:solidFill>
                  <a:schemeClr val="bg1"/>
                </a:solidFill>
              </a:rPr>
              <a:t>:</a:t>
            </a:r>
          </a:p>
          <a:p>
            <a:pPr algn="just"/>
            <a:r>
              <a:rPr lang="it-IT" dirty="0" err="1" smtClean="0">
                <a:solidFill>
                  <a:schemeClr val="bg1"/>
                </a:solidFill>
              </a:rPr>
              <a:t>Eliminating</a:t>
            </a:r>
            <a:r>
              <a:rPr lang="it-IT" dirty="0" smtClean="0">
                <a:solidFill>
                  <a:schemeClr val="bg1"/>
                </a:solidFill>
              </a:rPr>
              <a:t>  the management of </a:t>
            </a:r>
            <a:r>
              <a:rPr lang="it-IT" dirty="0" err="1" smtClean="0">
                <a:solidFill>
                  <a:schemeClr val="bg1"/>
                </a:solidFill>
              </a:rPr>
              <a:t>toxic</a:t>
            </a:r>
            <a:r>
              <a:rPr lang="it-IT" dirty="0" smtClean="0">
                <a:solidFill>
                  <a:schemeClr val="bg1"/>
                </a:solidFill>
              </a:rPr>
              <a:t> </a:t>
            </a:r>
            <a:r>
              <a:rPr lang="it-IT" dirty="0" err="1" smtClean="0">
                <a:solidFill>
                  <a:schemeClr val="bg1"/>
                </a:solidFill>
              </a:rPr>
              <a:t>waste</a:t>
            </a:r>
            <a:r>
              <a:rPr lang="it-IT" dirty="0" smtClean="0">
                <a:solidFill>
                  <a:schemeClr val="bg1"/>
                </a:solidFill>
              </a:rPr>
              <a:t>;</a:t>
            </a:r>
          </a:p>
          <a:p>
            <a:pPr algn="just"/>
            <a:r>
              <a:rPr lang="it-IT" dirty="0" err="1" smtClean="0">
                <a:solidFill>
                  <a:schemeClr val="bg1"/>
                </a:solidFill>
              </a:rPr>
              <a:t>Significant</a:t>
            </a:r>
            <a:r>
              <a:rPr lang="it-IT" dirty="0" smtClean="0">
                <a:solidFill>
                  <a:schemeClr val="bg1"/>
                </a:solidFill>
              </a:rPr>
              <a:t> </a:t>
            </a:r>
            <a:r>
              <a:rPr lang="it-IT" dirty="0" err="1" smtClean="0">
                <a:solidFill>
                  <a:schemeClr val="bg1"/>
                </a:solidFill>
              </a:rPr>
              <a:t>reduction</a:t>
            </a:r>
            <a:r>
              <a:rPr lang="it-IT" dirty="0" smtClean="0">
                <a:solidFill>
                  <a:schemeClr val="bg1"/>
                </a:solidFill>
              </a:rPr>
              <a:t> in </a:t>
            </a:r>
            <a:r>
              <a:rPr lang="it-IT" dirty="0" err="1" smtClean="0">
                <a:solidFill>
                  <a:schemeClr val="bg1"/>
                </a:solidFill>
              </a:rPr>
              <a:t>Kwh</a:t>
            </a:r>
            <a:r>
              <a:rPr lang="it-IT" dirty="0" smtClean="0">
                <a:solidFill>
                  <a:schemeClr val="bg1"/>
                </a:solidFill>
              </a:rPr>
              <a:t> </a:t>
            </a:r>
            <a:r>
              <a:rPr lang="it-IT" dirty="0" err="1" smtClean="0">
                <a:solidFill>
                  <a:schemeClr val="bg1"/>
                </a:solidFill>
              </a:rPr>
              <a:t>consumption</a:t>
            </a:r>
            <a:r>
              <a:rPr lang="it-IT" dirty="0" smtClean="0">
                <a:solidFill>
                  <a:schemeClr val="bg1"/>
                </a:solidFill>
              </a:rPr>
              <a:t>;</a:t>
            </a:r>
          </a:p>
          <a:p>
            <a:pPr algn="just"/>
            <a:r>
              <a:rPr lang="it-IT" dirty="0" smtClean="0">
                <a:solidFill>
                  <a:schemeClr val="bg1"/>
                </a:solidFill>
              </a:rPr>
              <a:t>Greater </a:t>
            </a:r>
            <a:r>
              <a:rPr lang="it-IT" dirty="0" err="1" smtClean="0">
                <a:solidFill>
                  <a:schemeClr val="bg1"/>
                </a:solidFill>
              </a:rPr>
              <a:t>product</a:t>
            </a:r>
            <a:r>
              <a:rPr lang="it-IT" dirty="0" smtClean="0">
                <a:solidFill>
                  <a:schemeClr val="bg1"/>
                </a:solidFill>
              </a:rPr>
              <a:t> </a:t>
            </a:r>
            <a:r>
              <a:rPr lang="it-IT" dirty="0" err="1" smtClean="0">
                <a:solidFill>
                  <a:schemeClr val="bg1"/>
                </a:solidFill>
              </a:rPr>
              <a:t>durabililty</a:t>
            </a:r>
            <a:r>
              <a:rPr lang="it-IT" dirty="0" smtClean="0">
                <a:solidFill>
                  <a:schemeClr val="bg1"/>
                </a:solidFill>
              </a:rPr>
              <a:t>;</a:t>
            </a:r>
          </a:p>
          <a:p>
            <a:pPr algn="just"/>
            <a:endParaRPr lang="it-IT" dirty="0">
              <a:solidFill>
                <a:schemeClr val="bg1"/>
              </a:solidFill>
            </a:endParaRPr>
          </a:p>
          <a:p>
            <a:pPr algn="just"/>
            <a:r>
              <a:rPr lang="it-IT" dirty="0" smtClean="0">
                <a:solidFill>
                  <a:schemeClr val="bg1"/>
                </a:solidFill>
              </a:rPr>
              <a:t>EU </a:t>
            </a:r>
            <a:r>
              <a:rPr lang="it-IT" dirty="0" err="1" smtClean="0">
                <a:solidFill>
                  <a:schemeClr val="bg1"/>
                </a:solidFill>
              </a:rPr>
              <a:t>Horizon</a:t>
            </a:r>
            <a:r>
              <a:rPr lang="it-IT" dirty="0" smtClean="0">
                <a:solidFill>
                  <a:schemeClr val="bg1"/>
                </a:solidFill>
              </a:rPr>
              <a:t> 2020 </a:t>
            </a:r>
            <a:r>
              <a:rPr lang="it-IT" dirty="0" err="1" smtClean="0">
                <a:solidFill>
                  <a:schemeClr val="bg1"/>
                </a:solidFill>
              </a:rPr>
              <a:t>program</a:t>
            </a:r>
            <a:r>
              <a:rPr lang="it-IT" dirty="0" smtClean="0">
                <a:solidFill>
                  <a:schemeClr val="bg1"/>
                </a:solidFill>
              </a:rPr>
              <a:t> (</a:t>
            </a:r>
            <a:r>
              <a:rPr lang="it-IT" dirty="0" err="1" smtClean="0">
                <a:solidFill>
                  <a:schemeClr val="bg1"/>
                </a:solidFill>
              </a:rPr>
              <a:t>biggest</a:t>
            </a:r>
            <a:r>
              <a:rPr lang="it-IT" dirty="0" smtClean="0">
                <a:solidFill>
                  <a:schemeClr val="bg1"/>
                </a:solidFill>
              </a:rPr>
              <a:t> EU </a:t>
            </a:r>
            <a:r>
              <a:rPr lang="it-IT" dirty="0" err="1" smtClean="0">
                <a:solidFill>
                  <a:schemeClr val="bg1"/>
                </a:solidFill>
              </a:rPr>
              <a:t>research</a:t>
            </a:r>
            <a:r>
              <a:rPr lang="it-IT" dirty="0" smtClean="0">
                <a:solidFill>
                  <a:schemeClr val="bg1"/>
                </a:solidFill>
              </a:rPr>
              <a:t> &amp; </a:t>
            </a:r>
            <a:r>
              <a:rPr lang="it-IT" dirty="0" err="1" smtClean="0">
                <a:solidFill>
                  <a:schemeClr val="bg1"/>
                </a:solidFill>
              </a:rPr>
              <a:t>Innovation</a:t>
            </a:r>
            <a:r>
              <a:rPr lang="it-IT" dirty="0" smtClean="0">
                <a:solidFill>
                  <a:schemeClr val="bg1"/>
                </a:solidFill>
              </a:rPr>
              <a:t> </a:t>
            </a:r>
            <a:r>
              <a:rPr lang="it-IT" dirty="0" err="1" smtClean="0">
                <a:solidFill>
                  <a:schemeClr val="bg1"/>
                </a:solidFill>
              </a:rPr>
              <a:t>program</a:t>
            </a:r>
            <a:r>
              <a:rPr lang="it-IT" dirty="0" smtClean="0">
                <a:solidFill>
                  <a:schemeClr val="bg1"/>
                </a:solidFill>
              </a:rPr>
              <a:t>) </a:t>
            </a:r>
            <a:r>
              <a:rPr lang="it-IT" dirty="0" err="1" smtClean="0">
                <a:solidFill>
                  <a:schemeClr val="bg1"/>
                </a:solidFill>
              </a:rPr>
              <a:t>has</a:t>
            </a:r>
            <a:r>
              <a:rPr lang="it-IT" dirty="0" smtClean="0">
                <a:solidFill>
                  <a:schemeClr val="bg1"/>
                </a:solidFill>
              </a:rPr>
              <a:t> </a:t>
            </a:r>
            <a:r>
              <a:rPr lang="it-IT" dirty="0" err="1" smtClean="0">
                <a:solidFill>
                  <a:schemeClr val="bg1"/>
                </a:solidFill>
              </a:rPr>
              <a:t>qualified</a:t>
            </a:r>
            <a:r>
              <a:rPr lang="it-IT" dirty="0" smtClean="0">
                <a:solidFill>
                  <a:schemeClr val="bg1"/>
                </a:solidFill>
              </a:rPr>
              <a:t> ITG </a:t>
            </a:r>
            <a:r>
              <a:rPr lang="it-IT" dirty="0" err="1" smtClean="0">
                <a:solidFill>
                  <a:schemeClr val="bg1"/>
                </a:solidFill>
              </a:rPr>
              <a:t>SynRM</a:t>
            </a:r>
            <a:r>
              <a:rPr lang="it-IT" dirty="0" smtClean="0">
                <a:solidFill>
                  <a:schemeClr val="bg1"/>
                </a:solidFill>
              </a:rPr>
              <a:t> </a:t>
            </a:r>
            <a:r>
              <a:rPr lang="it-IT" dirty="0" err="1" smtClean="0">
                <a:solidFill>
                  <a:schemeClr val="bg1"/>
                </a:solidFill>
              </a:rPr>
              <a:t>as</a:t>
            </a:r>
            <a:r>
              <a:rPr lang="it-IT" dirty="0" smtClean="0">
                <a:solidFill>
                  <a:schemeClr val="bg1"/>
                </a:solidFill>
              </a:rPr>
              <a:t> </a:t>
            </a:r>
            <a:r>
              <a:rPr lang="it-IT" dirty="0" err="1" smtClean="0">
                <a:solidFill>
                  <a:schemeClr val="bg1"/>
                </a:solidFill>
              </a:rPr>
              <a:t>benefactor</a:t>
            </a:r>
            <a:r>
              <a:rPr lang="it-IT" dirty="0" smtClean="0">
                <a:solidFill>
                  <a:schemeClr val="bg1"/>
                </a:solidFill>
              </a:rPr>
              <a:t> of the </a:t>
            </a:r>
            <a:r>
              <a:rPr lang="it-IT" dirty="0" err="1" smtClean="0">
                <a:solidFill>
                  <a:schemeClr val="bg1"/>
                </a:solidFill>
              </a:rPr>
              <a:t>program</a:t>
            </a:r>
            <a:endParaRPr lang="it-IT" dirty="0" smtClean="0">
              <a:solidFill>
                <a:schemeClr val="bg1"/>
              </a:solidFill>
            </a:endParaRPr>
          </a:p>
          <a:p>
            <a:pPr algn="just"/>
            <a:r>
              <a:rPr lang="it-IT" dirty="0"/>
              <a:t>  </a:t>
            </a:r>
            <a:r>
              <a:rPr lang="it-IT" dirty="0" err="1"/>
              <a:t>https</a:t>
            </a:r>
            <a:r>
              <a:rPr lang="it-IT" dirty="0"/>
              <a:t>://</a:t>
            </a:r>
            <a:r>
              <a:rPr lang="it-IT" dirty="0" err="1"/>
              <a:t>ec.europa.eu</a:t>
            </a:r>
            <a:r>
              <a:rPr lang="it-IT" dirty="0"/>
              <a:t>/</a:t>
            </a:r>
            <a:r>
              <a:rPr lang="it-IT" dirty="0" err="1"/>
              <a:t>programmes</a:t>
            </a:r>
            <a:r>
              <a:rPr lang="it-IT" dirty="0"/>
              <a:t>/horizon2020/en/</a:t>
            </a:r>
            <a:r>
              <a:rPr lang="it-IT" dirty="0" err="1"/>
              <a:t>tags</a:t>
            </a:r>
            <a:r>
              <a:rPr lang="it-IT" dirty="0"/>
              <a:t>/horizon-2020-research-and-innovation-programme</a:t>
            </a:r>
          </a:p>
        </p:txBody>
      </p:sp>
      <p:pic>
        <p:nvPicPr>
          <p:cNvPr id="4" name="Immagine 3"/>
          <p:cNvPicPr>
            <a:picLocks noChangeAspect="1"/>
          </p:cNvPicPr>
          <p:nvPr/>
        </p:nvPicPr>
        <p:blipFill>
          <a:blip r:embed="rId2"/>
          <a:stretch>
            <a:fillRect/>
          </a:stretch>
        </p:blipFill>
        <p:spPr>
          <a:xfrm>
            <a:off x="7596336" y="620688"/>
            <a:ext cx="1547664" cy="1368152"/>
          </a:xfrm>
          <a:prstGeom prst="rect">
            <a:avLst/>
          </a:prstGeom>
        </p:spPr>
      </p:pic>
    </p:spTree>
    <p:extLst>
      <p:ext uri="{BB962C8B-B14F-4D97-AF65-F5344CB8AC3E}">
        <p14:creationId xmlns:p14="http://schemas.microsoft.com/office/powerpoint/2010/main" val="787588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200"/>
            </a:gs>
            <a:gs pos="15000">
              <a:srgbClr val="FF7A00"/>
            </a:gs>
            <a:gs pos="70000">
              <a:srgbClr val="FF0300"/>
            </a:gs>
            <a:gs pos="99000">
              <a:srgbClr val="FFFF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1638" y="753228"/>
            <a:ext cx="7928793" cy="1080938"/>
          </a:xfrm>
        </p:spPr>
        <p:txBody>
          <a:bodyPr/>
          <a:lstStyle/>
          <a:p>
            <a:pPr algn="ctr"/>
            <a:r>
              <a:rPr lang="it-IT" dirty="0" smtClean="0">
                <a:solidFill>
                  <a:schemeClr val="bg1"/>
                </a:solidFill>
              </a:rPr>
              <a:t>ITG </a:t>
            </a:r>
            <a:r>
              <a:rPr lang="it-IT" dirty="0" err="1" smtClean="0">
                <a:solidFill>
                  <a:schemeClr val="bg1"/>
                </a:solidFill>
              </a:rPr>
              <a:t>SrL</a:t>
            </a:r>
            <a:endParaRPr lang="it-IT" dirty="0">
              <a:solidFill>
                <a:schemeClr val="bg1"/>
              </a:solidFill>
            </a:endParaRPr>
          </a:p>
        </p:txBody>
      </p:sp>
      <p:sp>
        <p:nvSpPr>
          <p:cNvPr id="3" name="Segnaposto contenuto 2"/>
          <p:cNvSpPr>
            <a:spLocks noGrp="1"/>
          </p:cNvSpPr>
          <p:nvPr>
            <p:ph idx="1"/>
          </p:nvPr>
        </p:nvSpPr>
        <p:spPr>
          <a:xfrm>
            <a:off x="533400" y="2336873"/>
            <a:ext cx="7927032" cy="3599316"/>
          </a:xfrm>
        </p:spPr>
        <p:txBody>
          <a:bodyPr>
            <a:normAutofit fontScale="85000" lnSpcReduction="10000"/>
          </a:bodyPr>
          <a:lstStyle/>
          <a:p>
            <a:pPr algn="ctr"/>
            <a:endParaRPr lang="it-IT" dirty="0" smtClean="0"/>
          </a:p>
          <a:p>
            <a:pPr algn="ctr"/>
            <a:endParaRPr lang="it-IT" dirty="0" smtClean="0"/>
          </a:p>
          <a:p>
            <a:pPr algn="ctr"/>
            <a:endParaRPr lang="it-IT" dirty="0" smtClean="0"/>
          </a:p>
          <a:p>
            <a:pPr algn="ctr">
              <a:buNone/>
            </a:pPr>
            <a:r>
              <a:rPr lang="it-IT" sz="4400" dirty="0" smtClean="0">
                <a:solidFill>
                  <a:schemeClr val="bg1"/>
                </a:solidFill>
              </a:rPr>
              <a:t>THANKS YOU FOR YOUR ATTENTION</a:t>
            </a:r>
          </a:p>
          <a:p>
            <a:pPr algn="ctr">
              <a:buNone/>
            </a:pPr>
            <a:r>
              <a:rPr lang="it-IT" sz="4400" dirty="0" smtClean="0">
                <a:solidFill>
                  <a:schemeClr val="bg1"/>
                </a:solidFill>
              </a:rPr>
              <a:t>Mike </a:t>
            </a:r>
            <a:r>
              <a:rPr lang="it-IT" sz="4400" dirty="0" err="1" smtClean="0">
                <a:solidFill>
                  <a:schemeClr val="bg1"/>
                </a:solidFill>
              </a:rPr>
              <a:t>Savic</a:t>
            </a:r>
            <a:r>
              <a:rPr lang="it-IT" sz="4400" dirty="0" smtClean="0">
                <a:solidFill>
                  <a:schemeClr val="bg1"/>
                </a:solidFill>
              </a:rPr>
              <a:t> </a:t>
            </a:r>
            <a:r>
              <a:rPr lang="mr-IN" sz="4400" dirty="0" smtClean="0">
                <a:solidFill>
                  <a:schemeClr val="bg1"/>
                </a:solidFill>
              </a:rPr>
              <a:t>–</a:t>
            </a:r>
            <a:r>
              <a:rPr lang="it-IT" sz="4400" dirty="0" smtClean="0">
                <a:solidFill>
                  <a:schemeClr val="bg1"/>
                </a:solidFill>
              </a:rPr>
              <a:t> Sales &amp; Marketing </a:t>
            </a:r>
            <a:r>
              <a:rPr lang="it-IT" sz="4400" dirty="0" err="1" smtClean="0">
                <a:solidFill>
                  <a:schemeClr val="bg1"/>
                </a:solidFill>
              </a:rPr>
              <a:t>Director</a:t>
            </a:r>
            <a:endParaRPr lang="it-IT" sz="4400" dirty="0" smtClean="0">
              <a:solidFill>
                <a:schemeClr val="bg1"/>
              </a:solidFill>
            </a:endParaRPr>
          </a:p>
          <a:p>
            <a:pPr algn="ctr">
              <a:buNone/>
            </a:pPr>
            <a:r>
              <a:rPr lang="it-IT" sz="4400" dirty="0" err="1" smtClean="0">
                <a:solidFill>
                  <a:schemeClr val="bg1"/>
                </a:solidFill>
              </a:rPr>
              <a:t>Andras</a:t>
            </a:r>
            <a:r>
              <a:rPr lang="it-IT" sz="4400" dirty="0" smtClean="0">
                <a:solidFill>
                  <a:schemeClr val="bg1"/>
                </a:solidFill>
              </a:rPr>
              <a:t> </a:t>
            </a:r>
            <a:r>
              <a:rPr lang="it-IT" sz="4400" dirty="0" err="1" smtClean="0">
                <a:solidFill>
                  <a:schemeClr val="bg1"/>
                </a:solidFill>
              </a:rPr>
              <a:t>Solyom</a:t>
            </a:r>
            <a:r>
              <a:rPr lang="it-IT" sz="4400" dirty="0" smtClean="0">
                <a:solidFill>
                  <a:schemeClr val="bg1"/>
                </a:solidFill>
              </a:rPr>
              <a:t> </a:t>
            </a:r>
            <a:r>
              <a:rPr lang="mr-IN" sz="4400" dirty="0" smtClean="0">
                <a:solidFill>
                  <a:schemeClr val="bg1"/>
                </a:solidFill>
              </a:rPr>
              <a:t>–</a:t>
            </a:r>
            <a:r>
              <a:rPr lang="it-IT" sz="4400" smtClean="0">
                <a:solidFill>
                  <a:schemeClr val="bg1"/>
                </a:solidFill>
              </a:rPr>
              <a:t> Sales Area Manager</a:t>
            </a:r>
            <a:endParaRPr lang="it-IT" sz="4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4000">
              <a:srgbClr val="FF0000"/>
            </a:gs>
            <a:gs pos="44000">
              <a:srgbClr val="FF7A00"/>
            </a:gs>
            <a:gs pos="88000">
              <a:srgbClr val="FF0300"/>
            </a:gs>
            <a:gs pos="99000">
              <a:srgbClr val="FFFF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143000"/>
          </a:xfrm>
          <a:gradFill>
            <a:gsLst>
              <a:gs pos="14000">
                <a:srgbClr val="FF0000"/>
              </a:gs>
              <a:gs pos="51000">
                <a:srgbClr val="FF7A00"/>
              </a:gs>
              <a:gs pos="88000">
                <a:srgbClr val="FF0300"/>
              </a:gs>
              <a:gs pos="100000">
                <a:srgbClr val="4D0808"/>
              </a:gs>
            </a:gsLst>
            <a:lin ang="5400000" scaled="0"/>
          </a:gradFill>
        </p:spPr>
        <p:txBody>
          <a:bodyPr/>
          <a:lstStyle/>
          <a:p>
            <a:r>
              <a:rPr lang="it-IT" dirty="0" smtClean="0"/>
              <a:t>ITG Company </a:t>
            </a:r>
            <a:r>
              <a:rPr lang="it-IT" dirty="0" err="1" smtClean="0"/>
              <a:t>Profile</a:t>
            </a:r>
            <a:endParaRPr lang="it-IT" dirty="0"/>
          </a:p>
        </p:txBody>
      </p:sp>
      <p:sp>
        <p:nvSpPr>
          <p:cNvPr id="3" name="Segnaposto contenuto 2"/>
          <p:cNvSpPr>
            <a:spLocks noGrp="1"/>
          </p:cNvSpPr>
          <p:nvPr>
            <p:ph idx="1"/>
          </p:nvPr>
        </p:nvSpPr>
        <p:spPr/>
        <p:txBody>
          <a:bodyPr/>
          <a:lstStyle/>
          <a:p>
            <a:r>
              <a:rPr lang="it-IT" dirty="0" smtClean="0">
                <a:solidFill>
                  <a:schemeClr val="bg1"/>
                </a:solidFill>
              </a:rPr>
              <a:t>2011 </a:t>
            </a:r>
            <a:r>
              <a:rPr lang="it-IT" dirty="0" err="1" smtClean="0">
                <a:solidFill>
                  <a:schemeClr val="bg1"/>
                </a:solidFill>
              </a:rPr>
              <a:t>Founded</a:t>
            </a:r>
            <a:r>
              <a:rPr lang="it-IT" dirty="0" smtClean="0">
                <a:solidFill>
                  <a:schemeClr val="bg1"/>
                </a:solidFill>
              </a:rPr>
              <a:t> </a:t>
            </a:r>
          </a:p>
          <a:p>
            <a:r>
              <a:rPr lang="it-IT" dirty="0" smtClean="0">
                <a:solidFill>
                  <a:schemeClr val="bg1"/>
                </a:solidFill>
              </a:rPr>
              <a:t>ISO9001 </a:t>
            </a:r>
            <a:r>
              <a:rPr lang="it-IT" dirty="0" err="1" smtClean="0">
                <a:solidFill>
                  <a:schemeClr val="bg1"/>
                </a:solidFill>
              </a:rPr>
              <a:t>system</a:t>
            </a:r>
            <a:r>
              <a:rPr lang="it-IT" dirty="0" smtClean="0">
                <a:solidFill>
                  <a:schemeClr val="bg1"/>
                </a:solidFill>
              </a:rPr>
              <a:t> </a:t>
            </a:r>
            <a:r>
              <a:rPr lang="it-IT" dirty="0" err="1" smtClean="0">
                <a:solidFill>
                  <a:schemeClr val="bg1"/>
                </a:solidFill>
              </a:rPr>
              <a:t>certified</a:t>
            </a:r>
            <a:r>
              <a:rPr lang="it-IT" dirty="0" smtClean="0">
                <a:solidFill>
                  <a:schemeClr val="bg1"/>
                </a:solidFill>
              </a:rPr>
              <a:t> company</a:t>
            </a:r>
          </a:p>
          <a:p>
            <a:r>
              <a:rPr lang="it-IT" dirty="0" smtClean="0">
                <a:solidFill>
                  <a:schemeClr val="bg1"/>
                </a:solidFill>
              </a:rPr>
              <a:t>Manufacturing location : Albinea (RE)</a:t>
            </a:r>
          </a:p>
          <a:p>
            <a:endParaRPr lang="it-IT" dirty="0">
              <a:solidFill>
                <a:schemeClr val="bg1"/>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4121386"/>
            <a:ext cx="8724900" cy="2088173"/>
          </a:xfrm>
          <a:prstGeom prst="rect">
            <a:avLst/>
          </a:prstGeom>
        </p:spPr>
      </p:pic>
    </p:spTree>
    <p:extLst>
      <p:ext uri="{BB962C8B-B14F-4D97-AF65-F5344CB8AC3E}">
        <p14:creationId xmlns:p14="http://schemas.microsoft.com/office/powerpoint/2010/main" val="1344818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gradFill>
            <a:gsLst>
              <a:gs pos="14000">
                <a:srgbClr val="FF0000"/>
              </a:gs>
              <a:gs pos="44000">
                <a:srgbClr val="FF7A00"/>
              </a:gs>
              <a:gs pos="88000">
                <a:srgbClr val="FF0300"/>
              </a:gs>
              <a:gs pos="100000">
                <a:srgbClr val="4D0808"/>
              </a:gs>
            </a:gsLst>
            <a:lin ang="5400000" scaled="0"/>
          </a:gradFill>
        </p:spPr>
        <p:txBody>
          <a:bodyPr/>
          <a:lstStyle/>
          <a:p>
            <a:r>
              <a:rPr lang="it-IT" dirty="0" smtClean="0">
                <a:solidFill>
                  <a:schemeClr val="bg1"/>
                </a:solidFill>
              </a:rPr>
              <a:t>Corporate goal</a:t>
            </a:r>
            <a:endParaRPr lang="it-IT" dirty="0">
              <a:solidFill>
                <a:schemeClr val="bg1"/>
              </a:solidFill>
            </a:endParaRPr>
          </a:p>
        </p:txBody>
      </p:sp>
      <p:sp>
        <p:nvSpPr>
          <p:cNvPr id="3" name="Segnaposto contenuto 2"/>
          <p:cNvSpPr>
            <a:spLocks noGrp="1"/>
          </p:cNvSpPr>
          <p:nvPr>
            <p:ph idx="1"/>
          </p:nvPr>
        </p:nvSpPr>
        <p:spPr>
          <a:gradFill>
            <a:gsLst>
              <a:gs pos="14000">
                <a:srgbClr val="FF0000"/>
              </a:gs>
              <a:gs pos="44000">
                <a:srgbClr val="FF7A00"/>
              </a:gs>
              <a:gs pos="88000">
                <a:srgbClr val="FF0300"/>
              </a:gs>
              <a:gs pos="100000">
                <a:srgbClr val="FFFF00"/>
              </a:gs>
            </a:gsLst>
            <a:lin ang="5400000" scaled="0"/>
          </a:gradFill>
        </p:spPr>
        <p:txBody>
          <a:bodyPr/>
          <a:lstStyle/>
          <a:p>
            <a:pPr algn="just"/>
            <a:r>
              <a:rPr lang="it-IT" dirty="0" smtClean="0">
                <a:solidFill>
                  <a:schemeClr val="bg1"/>
                </a:solidFill>
              </a:rPr>
              <a:t>WE </a:t>
            </a:r>
            <a:r>
              <a:rPr lang="it-IT" dirty="0">
                <a:solidFill>
                  <a:schemeClr val="bg1"/>
                </a:solidFill>
              </a:rPr>
              <a:t>BELIEVE THAT TO SUCCEED , OUR GOAL MUST BE TO STRIVE THRU EXCELLENCE &amp; RELIABILITY TO CONTRIBUTE TO THE SUSTAINABILITY OF OUR ENVIRONMENT </a:t>
            </a:r>
          </a:p>
          <a:p>
            <a:endParaRPr lang="it-IT" dirty="0" smtClean="0">
              <a:solidFill>
                <a:schemeClr val="bg1"/>
              </a:solidFill>
            </a:endParaRPr>
          </a:p>
          <a:p>
            <a:pPr marL="0" indent="0" algn="ctr">
              <a:buNone/>
            </a:pPr>
            <a:endParaRPr lang="it-IT" dirty="0"/>
          </a:p>
        </p:txBody>
      </p:sp>
    </p:spTree>
    <p:extLst>
      <p:ext uri="{BB962C8B-B14F-4D97-AF65-F5344CB8AC3E}">
        <p14:creationId xmlns:p14="http://schemas.microsoft.com/office/powerpoint/2010/main" val="103901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14000">
              <a:srgbClr val="FF0000"/>
            </a:gs>
            <a:gs pos="44000">
              <a:srgbClr val="FF7A00"/>
            </a:gs>
            <a:gs pos="88000">
              <a:srgbClr val="FF0300"/>
            </a:gs>
            <a:gs pos="100000">
              <a:srgbClr val="FFFF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gradFill>
            <a:gsLst>
              <a:gs pos="14000">
                <a:srgbClr val="FF0000"/>
              </a:gs>
              <a:gs pos="44000">
                <a:srgbClr val="FF7A00"/>
              </a:gs>
              <a:gs pos="88000">
                <a:srgbClr val="FF0300"/>
              </a:gs>
              <a:gs pos="100000">
                <a:srgbClr val="4D0808"/>
              </a:gs>
            </a:gsLst>
            <a:lin ang="5400000" scaled="0"/>
          </a:gradFill>
        </p:spPr>
        <p:txBody>
          <a:bodyPr/>
          <a:lstStyle/>
          <a:p>
            <a:r>
              <a:rPr lang="it-IT" dirty="0" smtClean="0">
                <a:solidFill>
                  <a:schemeClr val="bg1"/>
                </a:solidFill>
              </a:rPr>
              <a:t>CURRENT ITG GLOBAL SALES</a:t>
            </a:r>
            <a:endParaRPr lang="it-IT" dirty="0">
              <a:solidFill>
                <a:schemeClr val="bg1"/>
              </a:solidFill>
            </a:endParaRPr>
          </a:p>
        </p:txBody>
      </p:sp>
      <p:sp>
        <p:nvSpPr>
          <p:cNvPr id="9" name="Segnaposto contenuto 8"/>
          <p:cNvSpPr>
            <a:spLocks noGrp="1"/>
          </p:cNvSpPr>
          <p:nvPr>
            <p:ph idx="1"/>
          </p:nvPr>
        </p:nvSpPr>
        <p:spPr/>
        <p:txBody>
          <a:bodyPr/>
          <a:lstStyle/>
          <a:p>
            <a:endParaRPr lang="it-IT" dirty="0" smtClean="0"/>
          </a:p>
          <a:p>
            <a:endParaRPr lang="it-IT" dirty="0"/>
          </a:p>
        </p:txBody>
      </p:sp>
      <p:graphicFrame>
        <p:nvGraphicFramePr>
          <p:cNvPr id="3" name="Grafico 2"/>
          <p:cNvGraphicFramePr/>
          <p:nvPr>
            <p:extLst>
              <p:ext uri="{D42A27DB-BD31-4B8C-83A1-F6EECF244321}">
                <p14:modId xmlns:p14="http://schemas.microsoft.com/office/powerpoint/2010/main" val="1681430126"/>
              </p:ext>
            </p:extLst>
          </p:nvPr>
        </p:nvGraphicFramePr>
        <p:xfrm>
          <a:off x="1524000" y="2492897"/>
          <a:ext cx="6096000" cy="2968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co 4"/>
          <p:cNvGraphicFramePr/>
          <p:nvPr>
            <p:extLst>
              <p:ext uri="{D42A27DB-BD31-4B8C-83A1-F6EECF244321}">
                <p14:modId xmlns:p14="http://schemas.microsoft.com/office/powerpoint/2010/main" val="1058816809"/>
              </p:ext>
            </p:extLst>
          </p:nvPr>
        </p:nvGraphicFramePr>
        <p:xfrm>
          <a:off x="1547664" y="2492896"/>
          <a:ext cx="6096000" cy="29681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p:cNvGraphicFramePr/>
          <p:nvPr>
            <p:extLst>
              <p:ext uri="{D42A27DB-BD31-4B8C-83A1-F6EECF244321}">
                <p14:modId xmlns:p14="http://schemas.microsoft.com/office/powerpoint/2010/main" val="1058816809"/>
              </p:ext>
            </p:extLst>
          </p:nvPr>
        </p:nvGraphicFramePr>
        <p:xfrm>
          <a:off x="1524000" y="2492897"/>
          <a:ext cx="6096000" cy="29681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351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14000">
              <a:srgbClr val="FF0000"/>
            </a:gs>
            <a:gs pos="44000">
              <a:srgbClr val="FF7A00"/>
            </a:gs>
            <a:gs pos="88000">
              <a:srgbClr val="FF0300"/>
            </a:gs>
            <a:gs pos="100000">
              <a:srgbClr val="FFFF00"/>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gradFill>
            <a:gsLst>
              <a:gs pos="14000">
                <a:srgbClr val="FF0000"/>
              </a:gs>
              <a:gs pos="44000">
                <a:srgbClr val="FF7A00"/>
              </a:gs>
              <a:gs pos="88000">
                <a:srgbClr val="FF0300"/>
              </a:gs>
              <a:gs pos="100000">
                <a:srgbClr val="4D0808"/>
              </a:gs>
            </a:gsLst>
            <a:lin ang="5400000" scaled="0"/>
          </a:gradFill>
        </p:spPr>
        <p:txBody>
          <a:bodyPr>
            <a:normAutofit/>
          </a:bodyPr>
          <a:lstStyle/>
          <a:p>
            <a:r>
              <a:rPr lang="it-IT" sz="3200" dirty="0" err="1" smtClean="0">
                <a:solidFill>
                  <a:schemeClr val="bg1"/>
                </a:solidFill>
              </a:rPr>
              <a:t>Current</a:t>
            </a:r>
            <a:r>
              <a:rPr lang="it-IT" sz="3200" dirty="0" smtClean="0">
                <a:solidFill>
                  <a:schemeClr val="bg1"/>
                </a:solidFill>
              </a:rPr>
              <a:t> </a:t>
            </a:r>
            <a:r>
              <a:rPr lang="it-IT" sz="3200" dirty="0" err="1" smtClean="0">
                <a:solidFill>
                  <a:schemeClr val="bg1"/>
                </a:solidFill>
              </a:rPr>
              <a:t>day</a:t>
            </a:r>
            <a:r>
              <a:rPr lang="it-IT" sz="3200" dirty="0" smtClean="0">
                <a:solidFill>
                  <a:schemeClr val="bg1"/>
                </a:solidFill>
              </a:rPr>
              <a:t> elevator </a:t>
            </a:r>
            <a:r>
              <a:rPr lang="it-IT" sz="3200" dirty="0" err="1" smtClean="0">
                <a:solidFill>
                  <a:schemeClr val="bg1"/>
                </a:solidFill>
              </a:rPr>
              <a:t>environment</a:t>
            </a:r>
            <a:endParaRPr lang="it-IT" sz="3200" dirty="0">
              <a:solidFill>
                <a:schemeClr val="bg1"/>
              </a:solidFill>
            </a:endParaRPr>
          </a:p>
        </p:txBody>
      </p:sp>
      <p:sp>
        <p:nvSpPr>
          <p:cNvPr id="9" name="Segnaposto contenuto 8"/>
          <p:cNvSpPr>
            <a:spLocks noGrp="1"/>
          </p:cNvSpPr>
          <p:nvPr>
            <p:ph idx="1"/>
          </p:nvPr>
        </p:nvSpPr>
        <p:spPr/>
        <p:txBody>
          <a:bodyPr/>
          <a:lstStyle/>
          <a:p>
            <a:endParaRPr lang="it-IT" dirty="0" smtClean="0"/>
          </a:p>
          <a:p>
            <a:pPr>
              <a:buFont typeface="Wingdings" charset="2"/>
              <a:buChar char="Ø"/>
            </a:pPr>
            <a:r>
              <a:rPr lang="it-IT" sz="2000" dirty="0" err="1" smtClean="0">
                <a:solidFill>
                  <a:schemeClr val="bg1"/>
                </a:solidFill>
              </a:rPr>
              <a:t>Increasing</a:t>
            </a:r>
            <a:r>
              <a:rPr lang="it-IT" sz="2000" dirty="0" smtClean="0">
                <a:solidFill>
                  <a:schemeClr val="bg1"/>
                </a:solidFill>
              </a:rPr>
              <a:t> </a:t>
            </a:r>
            <a:r>
              <a:rPr lang="it-IT" sz="2000" dirty="0" err="1" smtClean="0">
                <a:solidFill>
                  <a:schemeClr val="bg1"/>
                </a:solidFill>
              </a:rPr>
              <a:t>presence</a:t>
            </a:r>
            <a:r>
              <a:rPr lang="it-IT" sz="2000" dirty="0" smtClean="0">
                <a:solidFill>
                  <a:schemeClr val="bg1"/>
                </a:solidFill>
              </a:rPr>
              <a:t> of </a:t>
            </a:r>
            <a:r>
              <a:rPr lang="it-IT" sz="2000" dirty="0" err="1" smtClean="0">
                <a:solidFill>
                  <a:schemeClr val="bg1"/>
                </a:solidFill>
              </a:rPr>
              <a:t>Permanent</a:t>
            </a:r>
            <a:r>
              <a:rPr lang="it-IT" sz="2000" dirty="0" smtClean="0">
                <a:solidFill>
                  <a:schemeClr val="bg1"/>
                </a:solidFill>
              </a:rPr>
              <a:t> </a:t>
            </a:r>
            <a:r>
              <a:rPr lang="it-IT" sz="2000" dirty="0" err="1" smtClean="0">
                <a:solidFill>
                  <a:schemeClr val="bg1"/>
                </a:solidFill>
              </a:rPr>
              <a:t>Magnet</a:t>
            </a:r>
            <a:r>
              <a:rPr lang="it-IT" sz="2000" dirty="0" smtClean="0">
                <a:solidFill>
                  <a:schemeClr val="bg1"/>
                </a:solidFill>
              </a:rPr>
              <a:t> </a:t>
            </a:r>
            <a:r>
              <a:rPr lang="it-IT" sz="2000" dirty="0" err="1" smtClean="0">
                <a:solidFill>
                  <a:schemeClr val="bg1"/>
                </a:solidFill>
              </a:rPr>
              <a:t>technology</a:t>
            </a:r>
            <a:endParaRPr lang="it-IT" sz="2000" dirty="0" smtClean="0">
              <a:solidFill>
                <a:schemeClr val="bg1"/>
              </a:solidFill>
            </a:endParaRPr>
          </a:p>
          <a:p>
            <a:pPr>
              <a:buFont typeface="Wingdings" charset="2"/>
              <a:buChar char="Ø"/>
            </a:pPr>
            <a:endParaRPr lang="it-IT" sz="2000" dirty="0">
              <a:solidFill>
                <a:schemeClr val="bg1"/>
              </a:solidFill>
            </a:endParaRPr>
          </a:p>
          <a:p>
            <a:pPr>
              <a:buFont typeface="Wingdings" charset="2"/>
              <a:buChar char="Ø"/>
            </a:pPr>
            <a:r>
              <a:rPr lang="it-IT" sz="2000" dirty="0" smtClean="0">
                <a:solidFill>
                  <a:schemeClr val="bg1"/>
                </a:solidFill>
              </a:rPr>
              <a:t>DRAWBACKS:</a:t>
            </a:r>
          </a:p>
          <a:p>
            <a:pPr>
              <a:buFont typeface="Wingdings" charset="2"/>
              <a:buChar char="Ø"/>
            </a:pPr>
            <a:r>
              <a:rPr lang="it-IT" sz="2000" dirty="0" smtClean="0">
                <a:solidFill>
                  <a:schemeClr val="bg1"/>
                </a:solidFill>
              </a:rPr>
              <a:t>The </a:t>
            </a:r>
            <a:r>
              <a:rPr lang="it-IT" sz="2000" dirty="0" err="1" smtClean="0">
                <a:solidFill>
                  <a:schemeClr val="bg1"/>
                </a:solidFill>
              </a:rPr>
              <a:t>dependence</a:t>
            </a:r>
            <a:r>
              <a:rPr lang="it-IT" sz="2000" dirty="0" smtClean="0">
                <a:solidFill>
                  <a:schemeClr val="bg1"/>
                </a:solidFill>
              </a:rPr>
              <a:t> of the </a:t>
            </a:r>
            <a:r>
              <a:rPr lang="it-IT" sz="2000" dirty="0" err="1" smtClean="0">
                <a:solidFill>
                  <a:schemeClr val="bg1"/>
                </a:solidFill>
              </a:rPr>
              <a:t>costs</a:t>
            </a:r>
            <a:r>
              <a:rPr lang="it-IT" sz="2000" dirty="0" smtClean="0">
                <a:solidFill>
                  <a:schemeClr val="bg1"/>
                </a:solidFill>
              </a:rPr>
              <a:t> of the </a:t>
            </a:r>
            <a:r>
              <a:rPr lang="it-IT" sz="2000" dirty="0" err="1" smtClean="0">
                <a:solidFill>
                  <a:schemeClr val="bg1"/>
                </a:solidFill>
              </a:rPr>
              <a:t>magnets</a:t>
            </a:r>
            <a:r>
              <a:rPr lang="it-IT" sz="2000" dirty="0" smtClean="0">
                <a:solidFill>
                  <a:schemeClr val="bg1"/>
                </a:solidFill>
              </a:rPr>
              <a:t>, </a:t>
            </a:r>
            <a:r>
              <a:rPr lang="it-IT" sz="2000" dirty="0" err="1" smtClean="0">
                <a:solidFill>
                  <a:schemeClr val="bg1"/>
                </a:solidFill>
              </a:rPr>
              <a:t>which</a:t>
            </a:r>
            <a:r>
              <a:rPr lang="it-IT" sz="2000" dirty="0" smtClean="0">
                <a:solidFill>
                  <a:schemeClr val="bg1"/>
                </a:solidFill>
              </a:rPr>
              <a:t> </a:t>
            </a:r>
            <a:r>
              <a:rPr lang="it-IT" sz="2000" dirty="0" err="1" smtClean="0">
                <a:solidFill>
                  <a:schemeClr val="bg1"/>
                </a:solidFill>
              </a:rPr>
              <a:t>is</a:t>
            </a:r>
            <a:r>
              <a:rPr lang="it-IT" sz="2000" dirty="0" smtClean="0">
                <a:solidFill>
                  <a:schemeClr val="bg1"/>
                </a:solidFill>
              </a:rPr>
              <a:t> </a:t>
            </a:r>
            <a:r>
              <a:rPr lang="it-IT" sz="2000" dirty="0" err="1" smtClean="0">
                <a:solidFill>
                  <a:schemeClr val="bg1"/>
                </a:solidFill>
              </a:rPr>
              <a:t>influenced</a:t>
            </a:r>
            <a:r>
              <a:rPr lang="it-IT" sz="2000" dirty="0" smtClean="0">
                <a:solidFill>
                  <a:schemeClr val="bg1"/>
                </a:solidFill>
              </a:rPr>
              <a:t> by a neo-</a:t>
            </a:r>
            <a:r>
              <a:rPr lang="it-IT" sz="2000" dirty="0" err="1" smtClean="0">
                <a:solidFill>
                  <a:schemeClr val="bg1"/>
                </a:solidFill>
              </a:rPr>
              <a:t>unique</a:t>
            </a:r>
            <a:r>
              <a:rPr lang="it-IT" sz="2000" dirty="0" smtClean="0">
                <a:solidFill>
                  <a:schemeClr val="bg1"/>
                </a:solidFill>
              </a:rPr>
              <a:t> source of </a:t>
            </a:r>
            <a:r>
              <a:rPr lang="it-IT" sz="2000" dirty="0" err="1" smtClean="0">
                <a:solidFill>
                  <a:schemeClr val="bg1"/>
                </a:solidFill>
              </a:rPr>
              <a:t>extraction</a:t>
            </a:r>
            <a:r>
              <a:rPr lang="it-IT" sz="2000" dirty="0" smtClean="0">
                <a:solidFill>
                  <a:schemeClr val="bg1"/>
                </a:solidFill>
              </a:rPr>
              <a:t> : PRC. The </a:t>
            </a:r>
            <a:r>
              <a:rPr lang="it-IT" sz="2000" dirty="0" err="1" smtClean="0">
                <a:solidFill>
                  <a:schemeClr val="bg1"/>
                </a:solidFill>
              </a:rPr>
              <a:t>magnets</a:t>
            </a:r>
            <a:r>
              <a:rPr lang="it-IT" sz="2000" dirty="0" smtClean="0">
                <a:solidFill>
                  <a:schemeClr val="bg1"/>
                </a:solidFill>
              </a:rPr>
              <a:t> </a:t>
            </a:r>
            <a:r>
              <a:rPr lang="it-IT" sz="2000" dirty="0" err="1" smtClean="0">
                <a:solidFill>
                  <a:schemeClr val="bg1"/>
                </a:solidFill>
              </a:rPr>
              <a:t>represent</a:t>
            </a:r>
            <a:r>
              <a:rPr lang="it-IT" sz="2000" dirty="0" smtClean="0">
                <a:solidFill>
                  <a:schemeClr val="bg1"/>
                </a:solidFill>
              </a:rPr>
              <a:t> 25% of the </a:t>
            </a:r>
            <a:r>
              <a:rPr lang="it-IT" sz="2000" dirty="0" err="1" smtClean="0">
                <a:solidFill>
                  <a:schemeClr val="bg1"/>
                </a:solidFill>
              </a:rPr>
              <a:t>total</a:t>
            </a:r>
            <a:r>
              <a:rPr lang="it-IT" sz="2000" dirty="0" smtClean="0">
                <a:solidFill>
                  <a:schemeClr val="bg1"/>
                </a:solidFill>
              </a:rPr>
              <a:t> </a:t>
            </a:r>
            <a:r>
              <a:rPr lang="it-IT" sz="2000" dirty="0" err="1" smtClean="0">
                <a:solidFill>
                  <a:schemeClr val="bg1"/>
                </a:solidFill>
              </a:rPr>
              <a:t>unit</a:t>
            </a:r>
            <a:r>
              <a:rPr lang="it-IT" sz="2000" dirty="0" smtClean="0">
                <a:solidFill>
                  <a:schemeClr val="bg1"/>
                </a:solidFill>
              </a:rPr>
              <a:t> </a:t>
            </a:r>
            <a:r>
              <a:rPr lang="it-IT" sz="2000" dirty="0" err="1" smtClean="0">
                <a:solidFill>
                  <a:schemeClr val="bg1"/>
                </a:solidFill>
              </a:rPr>
              <a:t>costs</a:t>
            </a:r>
            <a:r>
              <a:rPr lang="it-IT" sz="2000" dirty="0" smtClean="0">
                <a:solidFill>
                  <a:schemeClr val="bg1"/>
                </a:solidFill>
              </a:rPr>
              <a:t>.</a:t>
            </a:r>
          </a:p>
          <a:p>
            <a:pPr>
              <a:buFont typeface="Wingdings" charset="2"/>
              <a:buChar char="Ø"/>
            </a:pPr>
            <a:r>
              <a:rPr lang="it-IT" sz="2000" dirty="0" err="1" smtClean="0">
                <a:solidFill>
                  <a:schemeClr val="bg1"/>
                </a:solidFill>
              </a:rPr>
              <a:t>Lifespan</a:t>
            </a:r>
            <a:r>
              <a:rPr lang="it-IT" sz="2000" dirty="0" smtClean="0">
                <a:solidFill>
                  <a:schemeClr val="bg1"/>
                </a:solidFill>
              </a:rPr>
              <a:t> </a:t>
            </a:r>
            <a:r>
              <a:rPr lang="it-IT" sz="2000" dirty="0" err="1" smtClean="0">
                <a:solidFill>
                  <a:schemeClr val="bg1"/>
                </a:solidFill>
              </a:rPr>
              <a:t>compromised</a:t>
            </a:r>
            <a:r>
              <a:rPr lang="it-IT" sz="2000" dirty="0" smtClean="0">
                <a:solidFill>
                  <a:schemeClr val="bg1"/>
                </a:solidFill>
              </a:rPr>
              <a:t> by high </a:t>
            </a:r>
            <a:r>
              <a:rPr lang="it-IT" sz="2000" dirty="0" err="1" smtClean="0">
                <a:solidFill>
                  <a:schemeClr val="bg1"/>
                </a:solidFill>
              </a:rPr>
              <a:t>operating</a:t>
            </a:r>
            <a:r>
              <a:rPr lang="it-IT" sz="2000" dirty="0" smtClean="0">
                <a:solidFill>
                  <a:schemeClr val="bg1"/>
                </a:solidFill>
              </a:rPr>
              <a:t> </a:t>
            </a:r>
            <a:r>
              <a:rPr lang="it-IT" sz="2000" dirty="0" err="1" smtClean="0">
                <a:solidFill>
                  <a:schemeClr val="bg1"/>
                </a:solidFill>
              </a:rPr>
              <a:t>temperatures</a:t>
            </a:r>
            <a:r>
              <a:rPr lang="it-IT" sz="2000" dirty="0" smtClean="0">
                <a:solidFill>
                  <a:schemeClr val="bg1"/>
                </a:solidFill>
              </a:rPr>
              <a:t> and </a:t>
            </a:r>
            <a:r>
              <a:rPr lang="it-IT" sz="2000" dirty="0" err="1" smtClean="0">
                <a:solidFill>
                  <a:schemeClr val="bg1"/>
                </a:solidFill>
              </a:rPr>
              <a:t>magnet</a:t>
            </a:r>
            <a:r>
              <a:rPr lang="it-IT" sz="2000" dirty="0" smtClean="0">
                <a:solidFill>
                  <a:schemeClr val="bg1"/>
                </a:solidFill>
              </a:rPr>
              <a:t> </a:t>
            </a:r>
            <a:r>
              <a:rPr lang="it-IT" sz="2000" dirty="0" err="1" smtClean="0">
                <a:solidFill>
                  <a:schemeClr val="bg1"/>
                </a:solidFill>
              </a:rPr>
              <a:t>oxidation</a:t>
            </a:r>
            <a:r>
              <a:rPr lang="it-IT" sz="2000" dirty="0" smtClean="0">
                <a:solidFill>
                  <a:schemeClr val="bg1"/>
                </a:solidFill>
              </a:rPr>
              <a:t>  </a:t>
            </a:r>
            <a:endParaRPr lang="it-IT" sz="2000" dirty="0">
              <a:solidFill>
                <a:schemeClr val="bg1"/>
              </a:solidFill>
            </a:endParaRPr>
          </a:p>
        </p:txBody>
      </p:sp>
    </p:spTree>
    <p:extLst>
      <p:ext uri="{BB962C8B-B14F-4D97-AF65-F5344CB8AC3E}">
        <p14:creationId xmlns:p14="http://schemas.microsoft.com/office/powerpoint/2010/main" val="1058816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000">
              <a:srgbClr val="FFF200"/>
            </a:gs>
            <a:gs pos="29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31252" y="332656"/>
            <a:ext cx="8229600" cy="1143000"/>
          </a:xfrm>
          <a:gradFill>
            <a:gsLst>
              <a:gs pos="0">
                <a:srgbClr val="FFF200"/>
              </a:gs>
              <a:gs pos="45000">
                <a:srgbClr val="FF7A00"/>
              </a:gs>
              <a:gs pos="70000">
                <a:srgbClr val="FF0300"/>
              </a:gs>
              <a:gs pos="100000">
                <a:srgbClr val="4D0808"/>
              </a:gs>
            </a:gsLst>
            <a:lin ang="5400000" scaled="0"/>
          </a:gradFill>
        </p:spPr>
        <p:txBody>
          <a:bodyPr/>
          <a:lstStyle/>
          <a:p>
            <a:pPr algn="ctr"/>
            <a:r>
              <a:rPr lang="it-IT" dirty="0" smtClean="0">
                <a:solidFill>
                  <a:schemeClr val="bg1"/>
                </a:solidFill>
              </a:rPr>
              <a:t>The Solution : ITG Project</a:t>
            </a:r>
            <a:endParaRPr lang="it-IT" dirty="0">
              <a:solidFill>
                <a:schemeClr val="bg1"/>
              </a:solidFill>
            </a:endParaRPr>
          </a:p>
        </p:txBody>
      </p:sp>
      <p:sp>
        <p:nvSpPr>
          <p:cNvPr id="3" name="Segnaposto contenuto 2"/>
          <p:cNvSpPr>
            <a:spLocks noGrp="1"/>
          </p:cNvSpPr>
          <p:nvPr>
            <p:ph idx="1"/>
          </p:nvPr>
        </p:nvSpPr>
        <p:spPr>
          <a:xfrm>
            <a:off x="323528" y="1628800"/>
            <a:ext cx="8229600" cy="4896544"/>
          </a:xfrm>
          <a:gradFill>
            <a:gsLst>
              <a:gs pos="0">
                <a:srgbClr val="FF0000"/>
              </a:gs>
              <a:gs pos="24000">
                <a:srgbClr val="FF7A00"/>
              </a:gs>
              <a:gs pos="57000">
                <a:srgbClr val="FF0300"/>
              </a:gs>
              <a:gs pos="100000">
                <a:srgbClr val="FFFF00"/>
              </a:gs>
            </a:gsLst>
            <a:lin ang="5400000" scaled="0"/>
          </a:gradFill>
        </p:spPr>
        <p:txBody>
          <a:bodyPr>
            <a:normAutofit fontScale="25000" lnSpcReduction="20000"/>
          </a:bodyPr>
          <a:lstStyle/>
          <a:p>
            <a:pPr marL="0" indent="0" algn="ctr">
              <a:buNone/>
            </a:pPr>
            <a:r>
              <a:rPr lang="it-IT" sz="6500" u="sng" dirty="0" err="1" smtClean="0">
                <a:solidFill>
                  <a:schemeClr val="bg1"/>
                </a:solidFill>
              </a:rPr>
              <a:t>Magnetic</a:t>
            </a:r>
            <a:r>
              <a:rPr lang="it-IT" sz="6500" u="sng" dirty="0" smtClean="0">
                <a:solidFill>
                  <a:schemeClr val="bg1"/>
                </a:solidFill>
              </a:rPr>
              <a:t> </a:t>
            </a:r>
            <a:r>
              <a:rPr lang="it-IT" sz="6500" u="sng" dirty="0" err="1">
                <a:solidFill>
                  <a:schemeClr val="bg1"/>
                </a:solidFill>
              </a:rPr>
              <a:t>R</a:t>
            </a:r>
            <a:r>
              <a:rPr lang="it-IT" sz="6500" u="sng" dirty="0" err="1" smtClean="0">
                <a:solidFill>
                  <a:schemeClr val="bg1"/>
                </a:solidFill>
              </a:rPr>
              <a:t>eluctance</a:t>
            </a:r>
            <a:r>
              <a:rPr lang="it-IT" sz="6500" u="sng" dirty="0" smtClean="0">
                <a:solidFill>
                  <a:schemeClr val="bg1"/>
                </a:solidFill>
              </a:rPr>
              <a:t> (</a:t>
            </a:r>
            <a:r>
              <a:rPr lang="it-IT" sz="6500" u="sng" dirty="0" err="1" smtClean="0">
                <a:solidFill>
                  <a:schemeClr val="bg1"/>
                </a:solidFill>
              </a:rPr>
              <a:t>SynRM</a:t>
            </a:r>
            <a:r>
              <a:rPr lang="it-IT" sz="6500" u="sng" dirty="0" smtClean="0">
                <a:solidFill>
                  <a:schemeClr val="bg1"/>
                </a:solidFill>
              </a:rPr>
              <a:t>)</a:t>
            </a:r>
          </a:p>
          <a:p>
            <a:pPr marL="0" indent="0" algn="ctr">
              <a:buNone/>
            </a:pPr>
            <a:endParaRPr lang="it-IT" u="sng" dirty="0">
              <a:solidFill>
                <a:schemeClr val="bg1"/>
              </a:solidFill>
            </a:endParaRPr>
          </a:p>
          <a:p>
            <a:pPr marL="0" indent="0" algn="ctr">
              <a:buNone/>
            </a:pPr>
            <a:endParaRPr lang="it-IT" u="sng" dirty="0" smtClean="0">
              <a:solidFill>
                <a:schemeClr val="bg1"/>
              </a:solidFill>
            </a:endParaRPr>
          </a:p>
          <a:p>
            <a:pPr marL="0" indent="0" algn="ctr">
              <a:buNone/>
            </a:pPr>
            <a:endParaRPr lang="it-IT" sz="800" u="sng" dirty="0">
              <a:solidFill>
                <a:schemeClr val="bg1"/>
              </a:solidFill>
            </a:endParaRPr>
          </a:p>
          <a:p>
            <a:pPr marL="0" indent="0">
              <a:buNone/>
            </a:pPr>
            <a:endParaRPr lang="it-IT" sz="2000" dirty="0" smtClean="0">
              <a:solidFill>
                <a:schemeClr val="bg1"/>
              </a:solidFill>
            </a:endParaRPr>
          </a:p>
          <a:p>
            <a:pPr marL="0" indent="0">
              <a:buNone/>
            </a:pPr>
            <a:endParaRPr lang="it-IT" sz="2000" dirty="0">
              <a:solidFill>
                <a:schemeClr val="bg1"/>
              </a:solidFill>
            </a:endParaRPr>
          </a:p>
          <a:p>
            <a:pPr marL="0" indent="0" algn="just">
              <a:buNone/>
            </a:pPr>
            <a:endParaRPr lang="it-IT" sz="3800" dirty="0" smtClean="0">
              <a:solidFill>
                <a:schemeClr val="bg1"/>
              </a:solidFill>
            </a:endParaRPr>
          </a:p>
          <a:p>
            <a:pPr marL="0" indent="0" algn="just">
              <a:buNone/>
            </a:pPr>
            <a:endParaRPr lang="it-IT" sz="5500" dirty="0" smtClean="0">
              <a:solidFill>
                <a:schemeClr val="bg1"/>
              </a:solidFill>
            </a:endParaRPr>
          </a:p>
          <a:p>
            <a:pPr marL="0" indent="0" algn="just">
              <a:buNone/>
            </a:pPr>
            <a:r>
              <a:rPr lang="it-IT" sz="8000" dirty="0" smtClean="0">
                <a:solidFill>
                  <a:schemeClr val="bg1"/>
                </a:solidFill>
              </a:rPr>
              <a:t>ITG </a:t>
            </a:r>
            <a:r>
              <a:rPr lang="it-IT" sz="8000" dirty="0" err="1" smtClean="0">
                <a:solidFill>
                  <a:schemeClr val="bg1"/>
                </a:solidFill>
              </a:rPr>
              <a:t>has</a:t>
            </a:r>
            <a:r>
              <a:rPr lang="it-IT" sz="8000" dirty="0" smtClean="0">
                <a:solidFill>
                  <a:schemeClr val="bg1"/>
                </a:solidFill>
              </a:rPr>
              <a:t> </a:t>
            </a:r>
            <a:r>
              <a:rPr lang="it-IT" sz="8000" dirty="0" err="1" smtClean="0">
                <a:solidFill>
                  <a:schemeClr val="bg1"/>
                </a:solidFill>
              </a:rPr>
              <a:t>patented</a:t>
            </a:r>
            <a:r>
              <a:rPr lang="it-IT" sz="8000" dirty="0" smtClean="0">
                <a:solidFill>
                  <a:schemeClr val="bg1"/>
                </a:solidFill>
              </a:rPr>
              <a:t> and </a:t>
            </a:r>
            <a:r>
              <a:rPr lang="it-IT" sz="8000" dirty="0" err="1">
                <a:solidFill>
                  <a:schemeClr val="bg1"/>
                </a:solidFill>
              </a:rPr>
              <a:t>developed</a:t>
            </a:r>
            <a:r>
              <a:rPr lang="it-IT" sz="8000" dirty="0">
                <a:solidFill>
                  <a:schemeClr val="bg1"/>
                </a:solidFill>
              </a:rPr>
              <a:t> a new lift </a:t>
            </a:r>
            <a:r>
              <a:rPr lang="it-IT" sz="8000" dirty="0" err="1">
                <a:solidFill>
                  <a:schemeClr val="bg1"/>
                </a:solidFill>
              </a:rPr>
              <a:t>system</a:t>
            </a:r>
            <a:r>
              <a:rPr lang="it-IT" sz="8000" dirty="0">
                <a:solidFill>
                  <a:schemeClr val="bg1"/>
                </a:solidFill>
              </a:rPr>
              <a:t> </a:t>
            </a:r>
            <a:r>
              <a:rPr lang="it-IT" sz="8000" dirty="0" err="1">
                <a:solidFill>
                  <a:schemeClr val="bg1"/>
                </a:solidFill>
              </a:rPr>
              <a:t>based</a:t>
            </a:r>
            <a:r>
              <a:rPr lang="it-IT" sz="8000" dirty="0">
                <a:solidFill>
                  <a:schemeClr val="bg1"/>
                </a:solidFill>
              </a:rPr>
              <a:t> on</a:t>
            </a:r>
          </a:p>
          <a:p>
            <a:pPr marL="0" indent="0" algn="just">
              <a:buNone/>
            </a:pPr>
            <a:r>
              <a:rPr lang="it-IT" sz="8000" dirty="0">
                <a:solidFill>
                  <a:schemeClr val="bg1"/>
                </a:solidFill>
              </a:rPr>
              <a:t>a </a:t>
            </a:r>
            <a:r>
              <a:rPr lang="it-IT" sz="8000" b="1" dirty="0" err="1">
                <a:solidFill>
                  <a:schemeClr val="bg1"/>
                </a:solidFill>
              </a:rPr>
              <a:t>synchronous</a:t>
            </a:r>
            <a:r>
              <a:rPr lang="it-IT" sz="8000" b="1" dirty="0">
                <a:solidFill>
                  <a:schemeClr val="bg1"/>
                </a:solidFill>
              </a:rPr>
              <a:t> </a:t>
            </a:r>
            <a:r>
              <a:rPr lang="it-IT" sz="8000" b="1" dirty="0" err="1">
                <a:solidFill>
                  <a:schemeClr val="bg1"/>
                </a:solidFill>
              </a:rPr>
              <a:t>reluctant</a:t>
            </a:r>
            <a:r>
              <a:rPr lang="it-IT" sz="8000" b="1" dirty="0">
                <a:solidFill>
                  <a:schemeClr val="bg1"/>
                </a:solidFill>
              </a:rPr>
              <a:t> </a:t>
            </a:r>
            <a:r>
              <a:rPr lang="it-IT" sz="8000" b="1" dirty="0" err="1">
                <a:solidFill>
                  <a:schemeClr val="bg1"/>
                </a:solidFill>
              </a:rPr>
              <a:t>motor</a:t>
            </a:r>
            <a:r>
              <a:rPr lang="it-IT" sz="8000" dirty="0">
                <a:solidFill>
                  <a:schemeClr val="bg1"/>
                </a:solidFill>
              </a:rPr>
              <a:t>. </a:t>
            </a:r>
            <a:r>
              <a:rPr lang="it-IT" sz="8000" dirty="0" err="1">
                <a:solidFill>
                  <a:schemeClr val="bg1"/>
                </a:solidFill>
              </a:rPr>
              <a:t>This</a:t>
            </a:r>
            <a:r>
              <a:rPr lang="it-IT" sz="8000" dirty="0">
                <a:solidFill>
                  <a:schemeClr val="bg1"/>
                </a:solidFill>
              </a:rPr>
              <a:t> </a:t>
            </a:r>
            <a:r>
              <a:rPr lang="it-IT" sz="8000" dirty="0" err="1">
                <a:solidFill>
                  <a:schemeClr val="bg1"/>
                </a:solidFill>
              </a:rPr>
              <a:t>system</a:t>
            </a:r>
            <a:r>
              <a:rPr lang="it-IT" sz="8000" dirty="0">
                <a:solidFill>
                  <a:schemeClr val="bg1"/>
                </a:solidFill>
              </a:rPr>
              <a:t> </a:t>
            </a:r>
            <a:r>
              <a:rPr lang="it-IT" sz="8000" dirty="0" err="1">
                <a:solidFill>
                  <a:schemeClr val="bg1"/>
                </a:solidFill>
              </a:rPr>
              <a:t>brings</a:t>
            </a:r>
            <a:r>
              <a:rPr lang="it-IT" sz="8000" dirty="0">
                <a:solidFill>
                  <a:schemeClr val="bg1"/>
                </a:solidFill>
              </a:rPr>
              <a:t> </a:t>
            </a:r>
            <a:r>
              <a:rPr lang="it-IT" sz="8000" dirty="0" err="1">
                <a:solidFill>
                  <a:schemeClr val="bg1"/>
                </a:solidFill>
              </a:rPr>
              <a:t>important</a:t>
            </a:r>
            <a:endParaRPr lang="it-IT" sz="8000" dirty="0">
              <a:solidFill>
                <a:schemeClr val="bg1"/>
              </a:solidFill>
            </a:endParaRPr>
          </a:p>
          <a:p>
            <a:pPr marL="0" indent="0" algn="just">
              <a:buNone/>
            </a:pPr>
            <a:r>
              <a:rPr lang="it-IT" sz="8000" dirty="0" err="1">
                <a:solidFill>
                  <a:schemeClr val="bg1"/>
                </a:solidFill>
              </a:rPr>
              <a:t>enhancement</a:t>
            </a:r>
            <a:r>
              <a:rPr lang="it-IT" sz="8000" dirty="0">
                <a:solidFill>
                  <a:schemeClr val="bg1"/>
                </a:solidFill>
              </a:rPr>
              <a:t> over PM </a:t>
            </a:r>
            <a:r>
              <a:rPr lang="it-IT" sz="8000" dirty="0" err="1">
                <a:solidFill>
                  <a:schemeClr val="bg1"/>
                </a:solidFill>
              </a:rPr>
              <a:t>motor</a:t>
            </a:r>
            <a:r>
              <a:rPr lang="it-IT" sz="8000" dirty="0">
                <a:solidFill>
                  <a:schemeClr val="bg1"/>
                </a:solidFill>
              </a:rPr>
              <a:t>:</a:t>
            </a:r>
          </a:p>
          <a:p>
            <a:pPr marL="0" indent="0">
              <a:buNone/>
            </a:pPr>
            <a:endParaRPr lang="it-IT" sz="8000" dirty="0" smtClean="0">
              <a:solidFill>
                <a:schemeClr val="bg1"/>
              </a:solidFill>
            </a:endParaRPr>
          </a:p>
          <a:p>
            <a:pPr marL="0" indent="0">
              <a:buNone/>
            </a:pPr>
            <a:endParaRPr lang="it-IT" sz="8000" dirty="0" smtClean="0">
              <a:solidFill>
                <a:schemeClr val="bg1"/>
              </a:solidFill>
            </a:endParaRPr>
          </a:p>
          <a:p>
            <a:r>
              <a:rPr lang="it-IT" sz="8000" dirty="0" smtClean="0">
                <a:solidFill>
                  <a:schemeClr val="bg1"/>
                </a:solidFill>
              </a:rPr>
              <a:t>TOTAL ABSENCE OF PERMANENT MAGNETS (NEODYMIUM)</a:t>
            </a:r>
          </a:p>
          <a:p>
            <a:r>
              <a:rPr lang="it-IT" sz="8000" dirty="0" smtClean="0">
                <a:solidFill>
                  <a:schemeClr val="bg1"/>
                </a:solidFill>
              </a:rPr>
              <a:t>NO REQUIREMENT FOR ENCODER ( A SPECIALLY DESIGNED SOFTWARE IS REQUIRED )</a:t>
            </a:r>
          </a:p>
          <a:p>
            <a:r>
              <a:rPr lang="it-IT" sz="8000" dirty="0" smtClean="0">
                <a:solidFill>
                  <a:schemeClr val="bg1"/>
                </a:solidFill>
              </a:rPr>
              <a:t>DEFINITION OF LIFE SPAN AND DURABILITY </a:t>
            </a:r>
            <a:endParaRPr lang="it-IT" sz="8000" dirty="0" smtClean="0"/>
          </a:p>
          <a:p>
            <a:pPr marL="457200" indent="-457200">
              <a:buFont typeface="+mj-lt"/>
              <a:buAutoNum type="arabicPeriod"/>
            </a:pPr>
            <a:endParaRPr lang="it-IT" sz="2000" dirty="0" smtClean="0"/>
          </a:p>
          <a:p>
            <a:pPr marL="0" indent="0">
              <a:buNone/>
            </a:pPr>
            <a:r>
              <a:rPr lang="it-IT" sz="2000" dirty="0" smtClean="0"/>
              <a:t>  </a:t>
            </a:r>
          </a:p>
          <a:p>
            <a:pPr algn="ct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28" y="2348880"/>
            <a:ext cx="3096344" cy="1080120"/>
          </a:xfrm>
          <a:prstGeom prst="rect">
            <a:avLst/>
          </a:prstGeom>
        </p:spPr>
      </p:pic>
    </p:spTree>
    <p:extLst>
      <p:ext uri="{BB962C8B-B14F-4D97-AF65-F5344CB8AC3E}">
        <p14:creationId xmlns:p14="http://schemas.microsoft.com/office/powerpoint/2010/main" val="1129851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000">
              <a:srgbClr val="FFF200"/>
            </a:gs>
            <a:gs pos="29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Customer</a:t>
            </a:r>
            <a:r>
              <a:rPr lang="it-IT" dirty="0" smtClean="0"/>
              <a:t> Impact</a:t>
            </a:r>
            <a:endParaRPr lang="it-IT" dirty="0"/>
          </a:p>
        </p:txBody>
      </p:sp>
      <p:sp>
        <p:nvSpPr>
          <p:cNvPr id="3" name="Segnaposto contenuto 2"/>
          <p:cNvSpPr>
            <a:spLocks noGrp="1"/>
          </p:cNvSpPr>
          <p:nvPr>
            <p:ph idx="1"/>
          </p:nvPr>
        </p:nvSpPr>
        <p:spPr/>
        <p:txBody>
          <a:bodyPr>
            <a:normAutofit lnSpcReduction="10000"/>
          </a:bodyPr>
          <a:lstStyle/>
          <a:p>
            <a:pPr algn="just"/>
            <a:r>
              <a:rPr lang="it-IT" dirty="0" err="1" smtClean="0">
                <a:solidFill>
                  <a:schemeClr val="bg1"/>
                </a:solidFill>
              </a:rPr>
              <a:t>Compared</a:t>
            </a:r>
            <a:r>
              <a:rPr lang="it-IT" dirty="0" smtClean="0">
                <a:solidFill>
                  <a:schemeClr val="bg1"/>
                </a:solidFill>
              </a:rPr>
              <a:t> to PM </a:t>
            </a:r>
            <a:r>
              <a:rPr lang="it-IT" dirty="0" err="1" smtClean="0">
                <a:solidFill>
                  <a:schemeClr val="bg1"/>
                </a:solidFill>
              </a:rPr>
              <a:t>technology</a:t>
            </a:r>
            <a:r>
              <a:rPr lang="it-IT" dirty="0" smtClean="0">
                <a:solidFill>
                  <a:schemeClr val="bg1"/>
                </a:solidFill>
              </a:rPr>
              <a:t>:</a:t>
            </a:r>
          </a:p>
          <a:p>
            <a:pPr algn="just">
              <a:buFont typeface="Wingdings" charset="2"/>
              <a:buChar char="v"/>
            </a:pPr>
            <a:r>
              <a:rPr lang="it-IT" dirty="0" smtClean="0">
                <a:solidFill>
                  <a:schemeClr val="bg1"/>
                </a:solidFill>
              </a:rPr>
              <a:t>40% more </a:t>
            </a:r>
            <a:r>
              <a:rPr lang="it-IT" dirty="0" err="1" smtClean="0">
                <a:solidFill>
                  <a:schemeClr val="bg1"/>
                </a:solidFill>
              </a:rPr>
              <a:t>economical</a:t>
            </a:r>
            <a:r>
              <a:rPr lang="it-IT" dirty="0" smtClean="0">
                <a:solidFill>
                  <a:schemeClr val="bg1"/>
                </a:solidFill>
              </a:rPr>
              <a:t>:</a:t>
            </a:r>
          </a:p>
          <a:p>
            <a:pPr algn="just">
              <a:buFont typeface="Wingdings" charset="2"/>
              <a:buChar char="v"/>
            </a:pPr>
            <a:r>
              <a:rPr lang="it-IT" dirty="0">
                <a:solidFill>
                  <a:schemeClr val="bg1"/>
                </a:solidFill>
              </a:rPr>
              <a:t> </a:t>
            </a:r>
            <a:r>
              <a:rPr lang="it-IT" dirty="0" err="1" smtClean="0">
                <a:solidFill>
                  <a:schemeClr val="bg1"/>
                </a:solidFill>
              </a:rPr>
              <a:t>Increase</a:t>
            </a:r>
            <a:r>
              <a:rPr lang="it-IT" dirty="0" smtClean="0">
                <a:solidFill>
                  <a:schemeClr val="bg1"/>
                </a:solidFill>
              </a:rPr>
              <a:t> in </a:t>
            </a:r>
            <a:r>
              <a:rPr lang="it-IT" dirty="0" err="1" smtClean="0">
                <a:solidFill>
                  <a:schemeClr val="bg1"/>
                </a:solidFill>
              </a:rPr>
              <a:t>lifespan</a:t>
            </a:r>
            <a:r>
              <a:rPr lang="it-IT" dirty="0" smtClean="0">
                <a:solidFill>
                  <a:schemeClr val="bg1"/>
                </a:solidFill>
              </a:rPr>
              <a:t> : Option to </a:t>
            </a:r>
            <a:r>
              <a:rPr lang="it-IT" dirty="0" err="1" smtClean="0">
                <a:solidFill>
                  <a:schemeClr val="bg1"/>
                </a:solidFill>
              </a:rPr>
              <a:t>extend</a:t>
            </a:r>
            <a:r>
              <a:rPr lang="it-IT" dirty="0" smtClean="0">
                <a:solidFill>
                  <a:schemeClr val="bg1"/>
                </a:solidFill>
              </a:rPr>
              <a:t> the </a:t>
            </a:r>
            <a:r>
              <a:rPr lang="it-IT" dirty="0" err="1" smtClean="0">
                <a:solidFill>
                  <a:schemeClr val="bg1"/>
                </a:solidFill>
              </a:rPr>
              <a:t>guarantee</a:t>
            </a:r>
            <a:r>
              <a:rPr lang="it-IT" dirty="0" smtClean="0">
                <a:solidFill>
                  <a:schemeClr val="bg1"/>
                </a:solidFill>
              </a:rPr>
              <a:t> </a:t>
            </a:r>
          </a:p>
          <a:p>
            <a:pPr algn="just">
              <a:buFont typeface="Wingdings" charset="2"/>
              <a:buChar char="v"/>
            </a:pPr>
            <a:r>
              <a:rPr lang="it-IT" dirty="0" smtClean="0">
                <a:solidFill>
                  <a:schemeClr val="bg1"/>
                </a:solidFill>
              </a:rPr>
              <a:t>Extra </a:t>
            </a:r>
            <a:r>
              <a:rPr lang="it-IT" dirty="0" err="1" smtClean="0">
                <a:solidFill>
                  <a:schemeClr val="bg1"/>
                </a:solidFill>
              </a:rPr>
              <a:t>low</a:t>
            </a:r>
            <a:r>
              <a:rPr lang="it-IT" dirty="0" smtClean="0">
                <a:solidFill>
                  <a:schemeClr val="bg1"/>
                </a:solidFill>
              </a:rPr>
              <a:t> </a:t>
            </a:r>
            <a:r>
              <a:rPr lang="it-IT" dirty="0" err="1" smtClean="0">
                <a:solidFill>
                  <a:schemeClr val="bg1"/>
                </a:solidFill>
              </a:rPr>
              <a:t>maintenance</a:t>
            </a:r>
            <a:r>
              <a:rPr lang="it-IT" dirty="0" smtClean="0">
                <a:solidFill>
                  <a:schemeClr val="bg1"/>
                </a:solidFill>
              </a:rPr>
              <a:t> (MR </a:t>
            </a:r>
            <a:r>
              <a:rPr lang="it-IT" dirty="0" err="1" smtClean="0">
                <a:solidFill>
                  <a:schemeClr val="bg1"/>
                </a:solidFill>
              </a:rPr>
              <a:t>technology</a:t>
            </a:r>
            <a:r>
              <a:rPr lang="it-IT" dirty="0" smtClean="0">
                <a:solidFill>
                  <a:schemeClr val="bg1"/>
                </a:solidFill>
              </a:rPr>
              <a:t> </a:t>
            </a:r>
            <a:r>
              <a:rPr lang="it-IT" dirty="0" err="1" smtClean="0">
                <a:solidFill>
                  <a:schemeClr val="bg1"/>
                </a:solidFill>
              </a:rPr>
              <a:t>is</a:t>
            </a:r>
            <a:r>
              <a:rPr lang="it-IT" dirty="0" smtClean="0">
                <a:solidFill>
                  <a:schemeClr val="bg1"/>
                </a:solidFill>
              </a:rPr>
              <a:t> </a:t>
            </a:r>
            <a:r>
              <a:rPr lang="it-IT" dirty="0" err="1" smtClean="0">
                <a:solidFill>
                  <a:schemeClr val="bg1"/>
                </a:solidFill>
              </a:rPr>
              <a:t>not</a:t>
            </a:r>
            <a:r>
              <a:rPr lang="it-IT" dirty="0" smtClean="0">
                <a:solidFill>
                  <a:schemeClr val="bg1"/>
                </a:solidFill>
              </a:rPr>
              <a:t> </a:t>
            </a:r>
            <a:r>
              <a:rPr lang="it-IT" dirty="0" err="1" smtClean="0">
                <a:solidFill>
                  <a:schemeClr val="bg1"/>
                </a:solidFill>
              </a:rPr>
              <a:t>subject</a:t>
            </a:r>
            <a:r>
              <a:rPr lang="it-IT" dirty="0" smtClean="0">
                <a:solidFill>
                  <a:schemeClr val="bg1"/>
                </a:solidFill>
              </a:rPr>
              <a:t> to </a:t>
            </a:r>
            <a:r>
              <a:rPr lang="it-IT" dirty="0" err="1" smtClean="0">
                <a:solidFill>
                  <a:schemeClr val="bg1"/>
                </a:solidFill>
              </a:rPr>
              <a:t>heat</a:t>
            </a:r>
            <a:r>
              <a:rPr lang="it-IT" dirty="0" smtClean="0">
                <a:solidFill>
                  <a:schemeClr val="bg1"/>
                </a:solidFill>
              </a:rPr>
              <a:t> </a:t>
            </a:r>
            <a:r>
              <a:rPr lang="it-IT" dirty="0" err="1" smtClean="0">
                <a:solidFill>
                  <a:schemeClr val="bg1"/>
                </a:solidFill>
              </a:rPr>
              <a:t>increase</a:t>
            </a:r>
            <a:r>
              <a:rPr lang="it-IT" dirty="0" smtClean="0">
                <a:solidFill>
                  <a:schemeClr val="bg1"/>
                </a:solidFill>
              </a:rPr>
              <a:t>)</a:t>
            </a:r>
          </a:p>
          <a:p>
            <a:pPr algn="just">
              <a:buFont typeface="Wingdings" charset="2"/>
              <a:buChar char="v"/>
            </a:pPr>
            <a:r>
              <a:rPr lang="it-IT" dirty="0" err="1" smtClean="0">
                <a:solidFill>
                  <a:schemeClr val="bg1"/>
                </a:solidFill>
              </a:rPr>
              <a:t>Both</a:t>
            </a:r>
            <a:r>
              <a:rPr lang="it-IT" dirty="0" smtClean="0">
                <a:solidFill>
                  <a:schemeClr val="bg1"/>
                </a:solidFill>
              </a:rPr>
              <a:t> the </a:t>
            </a:r>
            <a:r>
              <a:rPr lang="it-IT" dirty="0" err="1" smtClean="0">
                <a:solidFill>
                  <a:schemeClr val="bg1"/>
                </a:solidFill>
              </a:rPr>
              <a:t>dedicated</a:t>
            </a:r>
            <a:r>
              <a:rPr lang="it-IT" dirty="0" smtClean="0">
                <a:solidFill>
                  <a:schemeClr val="bg1"/>
                </a:solidFill>
              </a:rPr>
              <a:t> software and the </a:t>
            </a:r>
            <a:r>
              <a:rPr lang="it-IT" dirty="0" err="1" smtClean="0">
                <a:solidFill>
                  <a:schemeClr val="bg1"/>
                </a:solidFill>
              </a:rPr>
              <a:t>motor</a:t>
            </a:r>
            <a:r>
              <a:rPr lang="it-IT" dirty="0" smtClean="0">
                <a:solidFill>
                  <a:schemeClr val="bg1"/>
                </a:solidFill>
              </a:rPr>
              <a:t> from </a:t>
            </a:r>
            <a:r>
              <a:rPr lang="it-IT" dirty="0" err="1" smtClean="0">
                <a:solidFill>
                  <a:schemeClr val="bg1"/>
                </a:solidFill>
              </a:rPr>
              <a:t>one</a:t>
            </a:r>
            <a:r>
              <a:rPr lang="it-IT" dirty="0" smtClean="0">
                <a:solidFill>
                  <a:schemeClr val="bg1"/>
                </a:solidFill>
              </a:rPr>
              <a:t> </a:t>
            </a:r>
            <a:r>
              <a:rPr lang="it-IT" dirty="0" err="1" smtClean="0">
                <a:solidFill>
                  <a:schemeClr val="bg1"/>
                </a:solidFill>
              </a:rPr>
              <a:t>supplier</a:t>
            </a:r>
            <a:r>
              <a:rPr lang="it-IT" dirty="0" smtClean="0">
                <a:solidFill>
                  <a:schemeClr val="bg1"/>
                </a:solidFill>
              </a:rPr>
              <a:t>, </a:t>
            </a:r>
            <a:r>
              <a:rPr lang="it-IT" dirty="0" err="1" smtClean="0">
                <a:solidFill>
                  <a:schemeClr val="bg1"/>
                </a:solidFill>
              </a:rPr>
              <a:t>reducing</a:t>
            </a:r>
            <a:r>
              <a:rPr lang="it-IT" dirty="0" smtClean="0">
                <a:solidFill>
                  <a:schemeClr val="bg1"/>
                </a:solidFill>
              </a:rPr>
              <a:t> </a:t>
            </a:r>
            <a:r>
              <a:rPr lang="it-IT" dirty="0" err="1" smtClean="0">
                <a:solidFill>
                  <a:schemeClr val="bg1"/>
                </a:solidFill>
              </a:rPr>
              <a:t>product</a:t>
            </a:r>
            <a:r>
              <a:rPr lang="it-IT" dirty="0" smtClean="0">
                <a:solidFill>
                  <a:schemeClr val="bg1"/>
                </a:solidFill>
              </a:rPr>
              <a:t> </a:t>
            </a:r>
            <a:r>
              <a:rPr lang="it-IT" dirty="0" err="1" smtClean="0">
                <a:solidFill>
                  <a:schemeClr val="bg1"/>
                </a:solidFill>
              </a:rPr>
              <a:t>liability</a:t>
            </a:r>
            <a:endParaRPr lang="it-IT" dirty="0" smtClean="0">
              <a:solidFill>
                <a:schemeClr val="bg1"/>
              </a:solidFill>
            </a:endParaRPr>
          </a:p>
          <a:p>
            <a:pPr algn="just">
              <a:buFont typeface="Wingdings" charset="2"/>
              <a:buChar char="v"/>
            </a:pPr>
            <a:r>
              <a:rPr lang="it-IT" dirty="0" smtClean="0">
                <a:solidFill>
                  <a:schemeClr val="bg1"/>
                </a:solidFill>
              </a:rPr>
              <a:t>Use of </a:t>
            </a:r>
            <a:r>
              <a:rPr lang="it-IT" dirty="0" err="1" smtClean="0">
                <a:solidFill>
                  <a:schemeClr val="bg1"/>
                </a:solidFill>
              </a:rPr>
              <a:t>IoT</a:t>
            </a:r>
            <a:r>
              <a:rPr lang="it-IT" dirty="0" smtClean="0">
                <a:solidFill>
                  <a:schemeClr val="bg1"/>
                </a:solidFill>
              </a:rPr>
              <a:t> (</a:t>
            </a:r>
            <a:r>
              <a:rPr lang="it-IT" dirty="0" err="1" smtClean="0">
                <a:solidFill>
                  <a:schemeClr val="bg1"/>
                </a:solidFill>
              </a:rPr>
              <a:t>Nehushtan</a:t>
            </a:r>
            <a:r>
              <a:rPr lang="it-IT" dirty="0" smtClean="0">
                <a:solidFill>
                  <a:schemeClr val="bg1"/>
                </a:solidFill>
              </a:rPr>
              <a:t> System)</a:t>
            </a:r>
            <a:endParaRPr lang="it-IT" dirty="0">
              <a:solidFill>
                <a:schemeClr val="bg1"/>
              </a:solidFill>
            </a:endParaRPr>
          </a:p>
        </p:txBody>
      </p:sp>
    </p:spTree>
    <p:extLst>
      <p:ext uri="{BB962C8B-B14F-4D97-AF65-F5344CB8AC3E}">
        <p14:creationId xmlns:p14="http://schemas.microsoft.com/office/powerpoint/2010/main" val="1703149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FF0000"/>
            </a:gs>
            <a:gs pos="84000">
              <a:srgbClr val="FFFF00"/>
            </a:gs>
            <a:gs pos="51000">
              <a:srgbClr val="FF330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NEHUSHTAN SYSTEM</a:t>
            </a:r>
            <a:endParaRPr lang="it-IT" dirty="0"/>
          </a:p>
        </p:txBody>
      </p:sp>
      <p:sp>
        <p:nvSpPr>
          <p:cNvPr id="3" name="Segnaposto contenuto 2"/>
          <p:cNvSpPr>
            <a:spLocks noGrp="1"/>
          </p:cNvSpPr>
          <p:nvPr>
            <p:ph idx="1"/>
          </p:nvPr>
        </p:nvSpPr>
        <p:spPr/>
        <p:txBody>
          <a:bodyPr>
            <a:normAutofit fontScale="85000" lnSpcReduction="20000"/>
          </a:bodyPr>
          <a:lstStyle/>
          <a:p>
            <a:pPr algn="just"/>
            <a:r>
              <a:rPr lang="it-IT" dirty="0" smtClean="0">
                <a:solidFill>
                  <a:schemeClr val="bg1"/>
                </a:solidFill>
              </a:rPr>
              <a:t>ITG </a:t>
            </a:r>
            <a:r>
              <a:rPr lang="it-IT" dirty="0" err="1" smtClean="0">
                <a:solidFill>
                  <a:schemeClr val="bg1"/>
                </a:solidFill>
              </a:rPr>
              <a:t>development</a:t>
            </a:r>
            <a:r>
              <a:rPr lang="it-IT" dirty="0" smtClean="0">
                <a:solidFill>
                  <a:schemeClr val="bg1"/>
                </a:solidFill>
              </a:rPr>
              <a:t> of an APP </a:t>
            </a:r>
            <a:r>
              <a:rPr lang="it-IT" dirty="0" err="1" smtClean="0">
                <a:solidFill>
                  <a:schemeClr val="bg1"/>
                </a:solidFill>
              </a:rPr>
              <a:t>platform</a:t>
            </a:r>
            <a:r>
              <a:rPr lang="it-IT" dirty="0" smtClean="0">
                <a:solidFill>
                  <a:schemeClr val="bg1"/>
                </a:solidFill>
              </a:rPr>
              <a:t> (</a:t>
            </a:r>
            <a:r>
              <a:rPr lang="it-IT" dirty="0" err="1" smtClean="0">
                <a:solidFill>
                  <a:schemeClr val="bg1"/>
                </a:solidFill>
              </a:rPr>
              <a:t>patent</a:t>
            </a:r>
            <a:r>
              <a:rPr lang="it-IT" dirty="0" smtClean="0">
                <a:solidFill>
                  <a:schemeClr val="bg1"/>
                </a:solidFill>
              </a:rPr>
              <a:t> </a:t>
            </a:r>
            <a:r>
              <a:rPr lang="it-IT" dirty="0" err="1" smtClean="0">
                <a:solidFill>
                  <a:schemeClr val="bg1"/>
                </a:solidFill>
              </a:rPr>
              <a:t>deposited</a:t>
            </a:r>
            <a:r>
              <a:rPr lang="it-IT" dirty="0" smtClean="0">
                <a:solidFill>
                  <a:schemeClr val="bg1"/>
                </a:solidFill>
              </a:rPr>
              <a:t>)</a:t>
            </a:r>
            <a:endParaRPr lang="it-IT" dirty="0">
              <a:solidFill>
                <a:schemeClr val="bg1"/>
              </a:solidFill>
            </a:endParaRPr>
          </a:p>
          <a:p>
            <a:pPr marL="0" indent="0" algn="just">
              <a:buNone/>
            </a:pPr>
            <a:r>
              <a:rPr lang="it-IT" sz="1800" dirty="0" err="1" smtClean="0">
                <a:solidFill>
                  <a:schemeClr val="bg1"/>
                </a:solidFill>
              </a:rPr>
              <a:t>Features</a:t>
            </a:r>
            <a:r>
              <a:rPr lang="it-IT" sz="1800" dirty="0" smtClean="0">
                <a:solidFill>
                  <a:schemeClr val="bg1"/>
                </a:solidFill>
              </a:rPr>
              <a:t> : </a:t>
            </a:r>
          </a:p>
          <a:p>
            <a:pPr marL="514350" indent="-514350" algn="just">
              <a:buFont typeface="+mj-lt"/>
              <a:buAutoNum type="arabicPeriod"/>
            </a:pPr>
            <a:r>
              <a:rPr lang="it-IT" sz="1800" dirty="0" err="1" smtClean="0">
                <a:solidFill>
                  <a:schemeClr val="bg1"/>
                </a:solidFill>
              </a:rPr>
              <a:t>Identifies</a:t>
            </a:r>
            <a:r>
              <a:rPr lang="it-IT" sz="1800" dirty="0" smtClean="0">
                <a:solidFill>
                  <a:schemeClr val="bg1"/>
                </a:solidFill>
              </a:rPr>
              <a:t> the </a:t>
            </a:r>
            <a:r>
              <a:rPr lang="it-IT" sz="1800" dirty="0" err="1" smtClean="0">
                <a:solidFill>
                  <a:schemeClr val="bg1"/>
                </a:solidFill>
              </a:rPr>
              <a:t>motor</a:t>
            </a:r>
            <a:r>
              <a:rPr lang="it-IT" sz="1800" dirty="0" smtClean="0">
                <a:solidFill>
                  <a:schemeClr val="bg1"/>
                </a:solidFill>
              </a:rPr>
              <a:t> temperature;</a:t>
            </a:r>
          </a:p>
          <a:p>
            <a:pPr marL="514350" indent="-514350" algn="just">
              <a:buFont typeface="+mj-lt"/>
              <a:buAutoNum type="arabicPeriod"/>
            </a:pPr>
            <a:r>
              <a:rPr lang="it-IT" sz="1800" dirty="0" err="1" smtClean="0">
                <a:solidFill>
                  <a:schemeClr val="bg1"/>
                </a:solidFill>
              </a:rPr>
              <a:t>Identifies</a:t>
            </a:r>
            <a:r>
              <a:rPr lang="it-IT" sz="1800" dirty="0" smtClean="0">
                <a:solidFill>
                  <a:schemeClr val="bg1"/>
                </a:solidFill>
              </a:rPr>
              <a:t> the </a:t>
            </a:r>
            <a:r>
              <a:rPr lang="it-IT" sz="1800" dirty="0" err="1" smtClean="0">
                <a:solidFill>
                  <a:schemeClr val="bg1"/>
                </a:solidFill>
              </a:rPr>
              <a:t>incorrect</a:t>
            </a:r>
            <a:r>
              <a:rPr lang="it-IT" sz="1800" dirty="0" smtClean="0">
                <a:solidFill>
                  <a:schemeClr val="bg1"/>
                </a:solidFill>
              </a:rPr>
              <a:t> </a:t>
            </a:r>
            <a:r>
              <a:rPr lang="it-IT" sz="1800" dirty="0" err="1" smtClean="0">
                <a:solidFill>
                  <a:schemeClr val="bg1"/>
                </a:solidFill>
              </a:rPr>
              <a:t>closing</a:t>
            </a:r>
            <a:r>
              <a:rPr lang="it-IT" sz="1800" dirty="0" smtClean="0">
                <a:solidFill>
                  <a:schemeClr val="bg1"/>
                </a:solidFill>
              </a:rPr>
              <a:t> of the </a:t>
            </a:r>
            <a:r>
              <a:rPr lang="it-IT" sz="1800" dirty="0" err="1" smtClean="0">
                <a:solidFill>
                  <a:schemeClr val="bg1"/>
                </a:solidFill>
              </a:rPr>
              <a:t>brake</a:t>
            </a:r>
            <a:r>
              <a:rPr lang="it-IT" sz="1800" dirty="0" smtClean="0">
                <a:solidFill>
                  <a:schemeClr val="bg1"/>
                </a:solidFill>
              </a:rPr>
              <a:t>;</a:t>
            </a:r>
          </a:p>
          <a:p>
            <a:pPr marL="514350" indent="-514350" algn="just">
              <a:buFont typeface="+mj-lt"/>
              <a:buAutoNum type="arabicPeriod"/>
            </a:pPr>
            <a:r>
              <a:rPr lang="it-IT" sz="1800" dirty="0" err="1" smtClean="0">
                <a:solidFill>
                  <a:schemeClr val="bg1"/>
                </a:solidFill>
              </a:rPr>
              <a:t>Identifies</a:t>
            </a:r>
            <a:r>
              <a:rPr lang="it-IT" sz="1800" dirty="0" smtClean="0">
                <a:solidFill>
                  <a:schemeClr val="bg1"/>
                </a:solidFill>
              </a:rPr>
              <a:t> the </a:t>
            </a:r>
            <a:r>
              <a:rPr lang="it-IT" sz="1800" dirty="0" err="1" smtClean="0">
                <a:solidFill>
                  <a:schemeClr val="bg1"/>
                </a:solidFill>
              </a:rPr>
              <a:t>presence</a:t>
            </a:r>
            <a:r>
              <a:rPr lang="it-IT" sz="1800" dirty="0" smtClean="0">
                <a:solidFill>
                  <a:schemeClr val="bg1"/>
                </a:solidFill>
              </a:rPr>
              <a:t> of </a:t>
            </a:r>
            <a:r>
              <a:rPr lang="it-IT" sz="1800" dirty="0" err="1" smtClean="0">
                <a:solidFill>
                  <a:schemeClr val="bg1"/>
                </a:solidFill>
              </a:rPr>
              <a:t>noise</a:t>
            </a:r>
            <a:r>
              <a:rPr lang="it-IT" sz="1800" dirty="0" smtClean="0">
                <a:solidFill>
                  <a:schemeClr val="bg1"/>
                </a:solidFill>
              </a:rPr>
              <a:t> </a:t>
            </a:r>
            <a:r>
              <a:rPr lang="it-IT" sz="1800" dirty="0" err="1" smtClean="0">
                <a:solidFill>
                  <a:schemeClr val="bg1"/>
                </a:solidFill>
              </a:rPr>
              <a:t>deriving</a:t>
            </a:r>
            <a:r>
              <a:rPr lang="it-IT" sz="1800" dirty="0" smtClean="0">
                <a:solidFill>
                  <a:schemeClr val="bg1"/>
                </a:solidFill>
              </a:rPr>
              <a:t> from the </a:t>
            </a:r>
            <a:r>
              <a:rPr lang="it-IT" sz="1800" dirty="0" err="1" smtClean="0">
                <a:solidFill>
                  <a:schemeClr val="bg1"/>
                </a:solidFill>
              </a:rPr>
              <a:t>traction</a:t>
            </a:r>
            <a:r>
              <a:rPr lang="it-IT" sz="1800" dirty="0" smtClean="0">
                <a:solidFill>
                  <a:schemeClr val="bg1"/>
                </a:solidFill>
              </a:rPr>
              <a:t> machine</a:t>
            </a:r>
          </a:p>
          <a:p>
            <a:pPr marL="514350" indent="-514350" algn="just">
              <a:buFont typeface="+mj-lt"/>
              <a:buAutoNum type="arabicPeriod"/>
            </a:pPr>
            <a:r>
              <a:rPr lang="it-IT" sz="1800" dirty="0" err="1" smtClean="0">
                <a:solidFill>
                  <a:schemeClr val="bg1"/>
                </a:solidFill>
              </a:rPr>
              <a:t>Identifies</a:t>
            </a:r>
            <a:r>
              <a:rPr lang="it-IT" sz="1800" dirty="0" smtClean="0">
                <a:solidFill>
                  <a:schemeClr val="bg1"/>
                </a:solidFill>
              </a:rPr>
              <a:t> the </a:t>
            </a:r>
            <a:r>
              <a:rPr lang="it-IT" sz="1800" dirty="0" err="1" smtClean="0">
                <a:solidFill>
                  <a:schemeClr val="bg1"/>
                </a:solidFill>
              </a:rPr>
              <a:t>type</a:t>
            </a:r>
            <a:r>
              <a:rPr lang="it-IT" sz="1800" dirty="0" smtClean="0">
                <a:solidFill>
                  <a:schemeClr val="bg1"/>
                </a:solidFill>
              </a:rPr>
              <a:t> of </a:t>
            </a:r>
            <a:r>
              <a:rPr lang="it-IT" sz="1800" dirty="0" err="1" smtClean="0">
                <a:solidFill>
                  <a:schemeClr val="bg1"/>
                </a:solidFill>
              </a:rPr>
              <a:t>noise</a:t>
            </a:r>
            <a:r>
              <a:rPr lang="it-IT" sz="1800" dirty="0" smtClean="0">
                <a:solidFill>
                  <a:schemeClr val="bg1"/>
                </a:solidFill>
              </a:rPr>
              <a:t> </a:t>
            </a:r>
            <a:r>
              <a:rPr lang="it-IT" sz="1800" dirty="0" err="1" smtClean="0">
                <a:solidFill>
                  <a:schemeClr val="bg1"/>
                </a:solidFill>
              </a:rPr>
              <a:t>thru</a:t>
            </a:r>
            <a:r>
              <a:rPr lang="it-IT" sz="1800" dirty="0" smtClean="0">
                <a:solidFill>
                  <a:schemeClr val="bg1"/>
                </a:solidFill>
              </a:rPr>
              <a:t> </a:t>
            </a:r>
            <a:r>
              <a:rPr lang="it-IT" sz="1800" dirty="0" err="1" smtClean="0">
                <a:solidFill>
                  <a:schemeClr val="bg1"/>
                </a:solidFill>
              </a:rPr>
              <a:t>harmonics</a:t>
            </a:r>
            <a:r>
              <a:rPr lang="it-IT" sz="1800" dirty="0" smtClean="0">
                <a:solidFill>
                  <a:schemeClr val="bg1"/>
                </a:solidFill>
              </a:rPr>
              <a:t> </a:t>
            </a:r>
            <a:r>
              <a:rPr lang="it-IT" sz="1800" dirty="0" err="1" smtClean="0">
                <a:solidFill>
                  <a:schemeClr val="bg1"/>
                </a:solidFill>
              </a:rPr>
              <a:t>analysis</a:t>
            </a:r>
            <a:r>
              <a:rPr lang="it-IT" sz="1800" dirty="0" smtClean="0">
                <a:solidFill>
                  <a:schemeClr val="bg1"/>
                </a:solidFill>
              </a:rPr>
              <a:t> </a:t>
            </a:r>
          </a:p>
          <a:p>
            <a:pPr marL="514350" indent="-514350" algn="just">
              <a:buFont typeface="+mj-lt"/>
              <a:buAutoNum type="arabicPeriod"/>
            </a:pPr>
            <a:endParaRPr lang="it-IT" sz="1800" dirty="0">
              <a:solidFill>
                <a:schemeClr val="bg1"/>
              </a:solidFill>
            </a:endParaRPr>
          </a:p>
          <a:p>
            <a:pPr marL="0" indent="0" algn="just">
              <a:buNone/>
            </a:pPr>
            <a:r>
              <a:rPr lang="it-IT" sz="1800" dirty="0" smtClean="0">
                <a:solidFill>
                  <a:schemeClr val="bg1"/>
                </a:solidFill>
              </a:rPr>
              <a:t>Benefits :</a:t>
            </a:r>
          </a:p>
          <a:p>
            <a:pPr algn="just"/>
            <a:r>
              <a:rPr lang="it-IT" sz="1800" dirty="0" smtClean="0">
                <a:solidFill>
                  <a:schemeClr val="bg1"/>
                </a:solidFill>
              </a:rPr>
              <a:t>Preventive </a:t>
            </a:r>
            <a:r>
              <a:rPr lang="it-IT" sz="1800" dirty="0" err="1" smtClean="0">
                <a:solidFill>
                  <a:schemeClr val="bg1"/>
                </a:solidFill>
              </a:rPr>
              <a:t>maintenance</a:t>
            </a:r>
            <a:r>
              <a:rPr lang="it-IT" sz="1800" dirty="0" smtClean="0">
                <a:solidFill>
                  <a:schemeClr val="bg1"/>
                </a:solidFill>
              </a:rPr>
              <a:t> of </a:t>
            </a:r>
            <a:r>
              <a:rPr lang="it-IT" sz="1800" dirty="0" err="1" smtClean="0">
                <a:solidFill>
                  <a:schemeClr val="bg1"/>
                </a:solidFill>
              </a:rPr>
              <a:t>safety</a:t>
            </a:r>
            <a:r>
              <a:rPr lang="it-IT" sz="1800" dirty="0" smtClean="0">
                <a:solidFill>
                  <a:schemeClr val="bg1"/>
                </a:solidFill>
              </a:rPr>
              <a:t> </a:t>
            </a:r>
            <a:r>
              <a:rPr lang="it-IT" sz="1800" dirty="0" err="1" smtClean="0">
                <a:solidFill>
                  <a:schemeClr val="bg1"/>
                </a:solidFill>
              </a:rPr>
              <a:t>components</a:t>
            </a:r>
            <a:r>
              <a:rPr lang="it-IT" sz="1800" dirty="0" smtClean="0">
                <a:solidFill>
                  <a:schemeClr val="bg1"/>
                </a:solidFill>
              </a:rPr>
              <a:t> (the </a:t>
            </a:r>
            <a:r>
              <a:rPr lang="it-IT" sz="1800" dirty="0" err="1" smtClean="0">
                <a:solidFill>
                  <a:schemeClr val="bg1"/>
                </a:solidFill>
              </a:rPr>
              <a:t>brake</a:t>
            </a:r>
            <a:r>
              <a:rPr lang="it-IT" sz="1800" dirty="0" smtClean="0">
                <a:solidFill>
                  <a:schemeClr val="bg1"/>
                </a:solidFill>
              </a:rPr>
              <a:t>) and </a:t>
            </a:r>
            <a:r>
              <a:rPr lang="it-IT" sz="1800" dirty="0" err="1" smtClean="0">
                <a:solidFill>
                  <a:schemeClr val="bg1"/>
                </a:solidFill>
              </a:rPr>
              <a:t>other</a:t>
            </a:r>
            <a:r>
              <a:rPr lang="it-IT" sz="1800" dirty="0" smtClean="0">
                <a:solidFill>
                  <a:schemeClr val="bg1"/>
                </a:solidFill>
              </a:rPr>
              <a:t> </a:t>
            </a:r>
            <a:r>
              <a:rPr lang="it-IT" sz="1800" dirty="0" err="1" smtClean="0">
                <a:solidFill>
                  <a:schemeClr val="bg1"/>
                </a:solidFill>
              </a:rPr>
              <a:t>devices</a:t>
            </a:r>
            <a:r>
              <a:rPr lang="it-IT" sz="1800" dirty="0" smtClean="0">
                <a:solidFill>
                  <a:schemeClr val="bg1"/>
                </a:solidFill>
              </a:rPr>
              <a:t> , </a:t>
            </a:r>
            <a:r>
              <a:rPr lang="en-GB" sz="1800" dirty="0">
                <a:solidFill>
                  <a:schemeClr val="bg1"/>
                </a:solidFill>
                <a:latin typeface="Helvetica"/>
                <a:cs typeface="Helvetica"/>
              </a:rPr>
              <a:t>allowing to reduce downtime for fault diagnosis and device control </a:t>
            </a:r>
            <a:r>
              <a:rPr lang="en-GB" sz="1800" dirty="0" smtClean="0">
                <a:solidFill>
                  <a:schemeClr val="bg1"/>
                </a:solidFill>
                <a:latin typeface="Helvetica"/>
                <a:cs typeface="Helvetica"/>
              </a:rPr>
              <a:t>interventions</a:t>
            </a:r>
            <a:endParaRPr lang="it-IT" sz="1800" dirty="0">
              <a:solidFill>
                <a:schemeClr val="bg1"/>
              </a:solidFill>
            </a:endParaRPr>
          </a:p>
          <a:p>
            <a:pPr algn="just"/>
            <a:r>
              <a:rPr lang="it-IT" sz="1800" dirty="0" err="1" smtClean="0">
                <a:solidFill>
                  <a:schemeClr val="bg1"/>
                </a:solidFill>
              </a:rPr>
              <a:t>Cost</a:t>
            </a:r>
            <a:r>
              <a:rPr lang="it-IT" sz="1800" dirty="0" smtClean="0">
                <a:solidFill>
                  <a:schemeClr val="bg1"/>
                </a:solidFill>
              </a:rPr>
              <a:t> </a:t>
            </a:r>
            <a:r>
              <a:rPr lang="it-IT" sz="1800" dirty="0" err="1" smtClean="0">
                <a:solidFill>
                  <a:schemeClr val="bg1"/>
                </a:solidFill>
              </a:rPr>
              <a:t>reduction</a:t>
            </a:r>
            <a:r>
              <a:rPr lang="it-IT" sz="1800" dirty="0" smtClean="0">
                <a:solidFill>
                  <a:schemeClr val="bg1"/>
                </a:solidFill>
              </a:rPr>
              <a:t> of time </a:t>
            </a:r>
            <a:r>
              <a:rPr lang="it-IT" sz="1800" dirty="0" err="1" smtClean="0">
                <a:solidFill>
                  <a:schemeClr val="bg1"/>
                </a:solidFill>
              </a:rPr>
              <a:t>wastage</a:t>
            </a:r>
            <a:r>
              <a:rPr lang="it-IT" sz="1800" dirty="0" smtClean="0">
                <a:solidFill>
                  <a:schemeClr val="bg1"/>
                </a:solidFill>
              </a:rPr>
              <a:t> of </a:t>
            </a:r>
            <a:r>
              <a:rPr lang="it-IT" sz="1800" dirty="0" err="1" smtClean="0">
                <a:solidFill>
                  <a:schemeClr val="bg1"/>
                </a:solidFill>
              </a:rPr>
              <a:t>maintenance</a:t>
            </a:r>
            <a:r>
              <a:rPr lang="it-IT" sz="1800" dirty="0" smtClean="0">
                <a:solidFill>
                  <a:schemeClr val="bg1"/>
                </a:solidFill>
              </a:rPr>
              <a:t> </a:t>
            </a:r>
            <a:r>
              <a:rPr lang="it-IT" sz="1800" dirty="0" err="1" smtClean="0">
                <a:solidFill>
                  <a:schemeClr val="bg1"/>
                </a:solidFill>
              </a:rPr>
              <a:t>personnel</a:t>
            </a:r>
            <a:r>
              <a:rPr lang="it-IT" sz="1800" dirty="0" smtClean="0">
                <a:solidFill>
                  <a:schemeClr val="bg1"/>
                </a:solidFill>
              </a:rPr>
              <a:t> </a:t>
            </a:r>
            <a:r>
              <a:rPr lang="it-IT" sz="1800" dirty="0" err="1" smtClean="0">
                <a:solidFill>
                  <a:schemeClr val="bg1"/>
                </a:solidFill>
              </a:rPr>
              <a:t>as</a:t>
            </a:r>
            <a:r>
              <a:rPr lang="it-IT" sz="1800" dirty="0" smtClean="0">
                <a:solidFill>
                  <a:schemeClr val="bg1"/>
                </a:solidFill>
              </a:rPr>
              <a:t> </a:t>
            </a:r>
            <a:r>
              <a:rPr lang="it-IT" sz="1800" dirty="0" err="1" smtClean="0">
                <a:solidFill>
                  <a:schemeClr val="bg1"/>
                </a:solidFill>
              </a:rPr>
              <a:t>able</a:t>
            </a:r>
            <a:r>
              <a:rPr lang="it-IT" sz="1800" dirty="0" smtClean="0">
                <a:solidFill>
                  <a:schemeClr val="bg1"/>
                </a:solidFill>
              </a:rPr>
              <a:t> to </a:t>
            </a:r>
            <a:r>
              <a:rPr lang="it-IT" sz="1800" dirty="0" err="1" smtClean="0">
                <a:solidFill>
                  <a:schemeClr val="bg1"/>
                </a:solidFill>
              </a:rPr>
              <a:t>prepare</a:t>
            </a:r>
            <a:r>
              <a:rPr lang="it-IT" sz="1800" dirty="0" smtClean="0">
                <a:solidFill>
                  <a:schemeClr val="bg1"/>
                </a:solidFill>
              </a:rPr>
              <a:t> the </a:t>
            </a:r>
            <a:r>
              <a:rPr lang="it-IT" sz="1800" dirty="0" err="1" smtClean="0">
                <a:solidFill>
                  <a:schemeClr val="bg1"/>
                </a:solidFill>
              </a:rPr>
              <a:t>visit</a:t>
            </a:r>
            <a:r>
              <a:rPr lang="it-IT" sz="1800" dirty="0" smtClean="0">
                <a:solidFill>
                  <a:schemeClr val="bg1"/>
                </a:solidFill>
              </a:rPr>
              <a:t> to the building in </a:t>
            </a:r>
            <a:r>
              <a:rPr lang="it-IT" sz="1800" dirty="0" err="1" smtClean="0">
                <a:solidFill>
                  <a:schemeClr val="bg1"/>
                </a:solidFill>
              </a:rPr>
              <a:t>question</a:t>
            </a:r>
            <a:r>
              <a:rPr lang="it-IT" sz="1800" dirty="0" smtClean="0">
                <a:solidFill>
                  <a:schemeClr val="bg1"/>
                </a:solidFill>
              </a:rPr>
              <a:t>, </a:t>
            </a:r>
            <a:r>
              <a:rPr lang="it-IT" sz="1800" dirty="0" err="1" smtClean="0">
                <a:solidFill>
                  <a:schemeClr val="bg1"/>
                </a:solidFill>
              </a:rPr>
              <a:t>very</a:t>
            </a:r>
            <a:r>
              <a:rPr lang="it-IT" sz="1800" dirty="0" smtClean="0">
                <a:solidFill>
                  <a:schemeClr val="bg1"/>
                </a:solidFill>
              </a:rPr>
              <a:t> </a:t>
            </a:r>
            <a:r>
              <a:rPr lang="it-IT" sz="1800" dirty="0" err="1" smtClean="0">
                <a:solidFill>
                  <a:schemeClr val="bg1"/>
                </a:solidFill>
              </a:rPr>
              <a:t>specifcally</a:t>
            </a:r>
            <a:r>
              <a:rPr lang="it-IT" sz="1800" dirty="0" smtClean="0">
                <a:solidFill>
                  <a:schemeClr val="bg1"/>
                </a:solidFill>
              </a:rPr>
              <a:t>  </a:t>
            </a:r>
            <a:endParaRPr lang="it-IT" sz="1800" dirty="0">
              <a:solidFill>
                <a:schemeClr val="bg1"/>
              </a:solidFill>
            </a:endParaRPr>
          </a:p>
        </p:txBody>
      </p:sp>
    </p:spTree>
    <p:extLst>
      <p:ext uri="{BB962C8B-B14F-4D97-AF65-F5344CB8AC3E}">
        <p14:creationId xmlns:p14="http://schemas.microsoft.com/office/powerpoint/2010/main" val="127727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000">
              <a:srgbClr val="FFF200"/>
            </a:gs>
            <a:gs pos="29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Energy </a:t>
            </a:r>
            <a:r>
              <a:rPr lang="it-IT" dirty="0" err="1" smtClean="0"/>
              <a:t>framework</a:t>
            </a:r>
            <a:r>
              <a:rPr lang="it-IT" dirty="0" smtClean="0"/>
              <a:t> </a:t>
            </a:r>
            <a:endParaRPr lang="it-IT" dirty="0"/>
          </a:p>
        </p:txBody>
      </p:sp>
      <p:sp>
        <p:nvSpPr>
          <p:cNvPr id="3" name="Segnaposto contenuto 2"/>
          <p:cNvSpPr>
            <a:spLocks noGrp="1"/>
          </p:cNvSpPr>
          <p:nvPr>
            <p:ph idx="1"/>
          </p:nvPr>
        </p:nvSpPr>
        <p:spPr>
          <a:xfrm>
            <a:off x="457200" y="1600200"/>
            <a:ext cx="8229600" cy="5007525"/>
          </a:xfrm>
          <a:gradFill>
            <a:gsLst>
              <a:gs pos="92000">
                <a:srgbClr val="FF7A00"/>
              </a:gs>
              <a:gs pos="94000">
                <a:srgbClr val="FF0300"/>
              </a:gs>
              <a:gs pos="100000">
                <a:srgbClr val="4D0808"/>
              </a:gs>
            </a:gsLst>
            <a:lin ang="5400000" scaled="0"/>
          </a:gradFill>
        </p:spPr>
        <p:txBody>
          <a:bodyPr>
            <a:spAutoFit/>
          </a:bodyPr>
          <a:lstStyle/>
          <a:p>
            <a:pPr marL="12700">
              <a:lnSpc>
                <a:spcPct val="100000"/>
              </a:lnSpc>
              <a:tabLst>
                <a:tab pos="355600" algn="l"/>
                <a:tab pos="356235" algn="l"/>
              </a:tabLst>
            </a:pPr>
            <a:r>
              <a:rPr lang="en-GB" sz="1900" b="1" u="sng" dirty="0">
                <a:solidFill>
                  <a:schemeClr val="bg1"/>
                </a:solidFill>
                <a:latin typeface="Helvetica"/>
                <a:cs typeface="Helvetica"/>
              </a:rPr>
              <a:t>Elevator systems </a:t>
            </a:r>
            <a:r>
              <a:rPr lang="en-GB" sz="1900" b="1" u="sng" dirty="0" smtClean="0">
                <a:solidFill>
                  <a:schemeClr val="bg1"/>
                </a:solidFill>
                <a:latin typeface="Helvetica"/>
                <a:cs typeface="Helvetica"/>
              </a:rPr>
              <a:t>owner challenges </a:t>
            </a:r>
            <a:r>
              <a:rPr lang="en-GB" sz="1900" dirty="0" smtClean="0">
                <a:solidFill>
                  <a:schemeClr val="bg1"/>
                </a:solidFill>
                <a:latin typeface="Helvetica"/>
                <a:cs typeface="Helvetica"/>
              </a:rPr>
              <a:t>:</a:t>
            </a:r>
            <a:endParaRPr lang="en-GB" sz="1900" dirty="0">
              <a:solidFill>
                <a:schemeClr val="bg1"/>
              </a:solidFill>
              <a:latin typeface="Helvetica"/>
              <a:cs typeface="Helvetica"/>
            </a:endParaRPr>
          </a:p>
          <a:p>
            <a:pPr marL="12700" algn="just">
              <a:lnSpc>
                <a:spcPct val="100000"/>
              </a:lnSpc>
              <a:tabLst>
                <a:tab pos="355600" algn="l"/>
                <a:tab pos="356235" algn="l"/>
              </a:tabLst>
            </a:pPr>
            <a:r>
              <a:rPr lang="en-GB" sz="1900" dirty="0">
                <a:solidFill>
                  <a:schemeClr val="bg1"/>
                </a:solidFill>
                <a:latin typeface="Helvetica"/>
                <a:cs typeface="Helvetica"/>
              </a:rPr>
              <a:t>The progressive aging of the existing elevator portfolio </a:t>
            </a:r>
            <a:r>
              <a:rPr lang="en-GB" sz="1900" dirty="0" smtClean="0">
                <a:solidFill>
                  <a:schemeClr val="bg1"/>
                </a:solidFill>
                <a:latin typeface="Helvetica"/>
                <a:cs typeface="Helvetica"/>
              </a:rPr>
              <a:t>installed </a:t>
            </a:r>
            <a:r>
              <a:rPr lang="en-GB" sz="1900" dirty="0">
                <a:solidFill>
                  <a:schemeClr val="bg1"/>
                </a:solidFill>
                <a:latin typeface="Helvetica"/>
                <a:cs typeface="Helvetica"/>
              </a:rPr>
              <a:t>in Europe poses the problem of their cost effective renewal also in relation to the rules relating to their energy savings which, although lacking a harmonized standard in the definition phase, are already present thanks to VDI 4707 and ISO </a:t>
            </a:r>
            <a:r>
              <a:rPr lang="en-GB" sz="1900" dirty="0" smtClean="0">
                <a:solidFill>
                  <a:schemeClr val="bg1"/>
                </a:solidFill>
                <a:latin typeface="Helvetica"/>
                <a:cs typeface="Helvetica"/>
              </a:rPr>
              <a:t>25745</a:t>
            </a:r>
          </a:p>
          <a:p>
            <a:pPr marL="12700" algn="just">
              <a:lnSpc>
                <a:spcPct val="100000"/>
              </a:lnSpc>
              <a:tabLst>
                <a:tab pos="355600" algn="l"/>
                <a:tab pos="356235" algn="l"/>
              </a:tabLst>
            </a:pPr>
            <a:endParaRPr lang="en-GB" sz="1900" dirty="0" smtClean="0">
              <a:solidFill>
                <a:schemeClr val="bg1"/>
              </a:solidFill>
              <a:latin typeface="Helvetica"/>
              <a:cs typeface="Helvetica"/>
            </a:endParaRPr>
          </a:p>
          <a:p>
            <a:pPr marL="12700" algn="just">
              <a:lnSpc>
                <a:spcPct val="100000"/>
              </a:lnSpc>
              <a:tabLst>
                <a:tab pos="355600" algn="l"/>
                <a:tab pos="356235" algn="l"/>
              </a:tabLst>
            </a:pPr>
            <a:endParaRPr lang="en-GB" dirty="0">
              <a:solidFill>
                <a:schemeClr val="bg1"/>
              </a:solidFill>
              <a:latin typeface="Helvetica"/>
              <a:cs typeface="Helvetica"/>
            </a:endParaRPr>
          </a:p>
          <a:p>
            <a:pPr marL="12700" algn="just">
              <a:tabLst>
                <a:tab pos="355600" algn="l"/>
                <a:tab pos="356235" algn="l"/>
              </a:tabLst>
            </a:pPr>
            <a:r>
              <a:rPr lang="en-GB" sz="200" b="1" u="sng" dirty="0">
                <a:solidFill>
                  <a:schemeClr val="bg1"/>
                </a:solidFill>
                <a:latin typeface="Helvetica"/>
                <a:cs typeface="Helvetica"/>
              </a:rPr>
              <a:t>Solution</a:t>
            </a:r>
            <a:r>
              <a:rPr lang="en-GB" sz="200" dirty="0">
                <a:solidFill>
                  <a:schemeClr val="bg1"/>
                </a:solidFill>
                <a:latin typeface="Helvetica"/>
                <a:cs typeface="Helvetica"/>
              </a:rPr>
              <a:t>:</a:t>
            </a:r>
          </a:p>
          <a:p>
            <a:pPr marL="12700" algn="just">
              <a:tabLst>
                <a:tab pos="355600" algn="l"/>
                <a:tab pos="356235" algn="l"/>
              </a:tabLst>
            </a:pPr>
            <a:r>
              <a:rPr lang="en-GB" sz="2000" b="1" u="sng" dirty="0">
                <a:solidFill>
                  <a:schemeClr val="bg1"/>
                </a:solidFill>
                <a:latin typeface="Helvetica"/>
                <a:cs typeface="Helvetica"/>
              </a:rPr>
              <a:t>Solution</a:t>
            </a:r>
            <a:r>
              <a:rPr lang="en-GB" sz="2000" dirty="0">
                <a:solidFill>
                  <a:schemeClr val="bg1"/>
                </a:solidFill>
                <a:latin typeface="Helvetica"/>
                <a:cs typeface="Helvetica"/>
              </a:rPr>
              <a:t>:</a:t>
            </a:r>
          </a:p>
          <a:p>
            <a:pPr marL="12700" algn="just">
              <a:tabLst>
                <a:tab pos="355600" algn="l"/>
                <a:tab pos="356235" algn="l"/>
              </a:tabLst>
            </a:pPr>
            <a:r>
              <a:rPr lang="en-GB" sz="1800" dirty="0">
                <a:solidFill>
                  <a:schemeClr val="bg1"/>
                </a:solidFill>
                <a:latin typeface="Helvetica"/>
                <a:cs typeface="Helvetica"/>
              </a:rPr>
              <a:t>The ITG </a:t>
            </a:r>
            <a:r>
              <a:rPr lang="en-GB" sz="1800" dirty="0" err="1">
                <a:solidFill>
                  <a:schemeClr val="bg1"/>
                </a:solidFill>
                <a:latin typeface="Helvetica"/>
                <a:cs typeface="Helvetica"/>
              </a:rPr>
              <a:t>SynRM</a:t>
            </a:r>
            <a:r>
              <a:rPr lang="en-GB" sz="1800" dirty="0">
                <a:solidFill>
                  <a:schemeClr val="bg1"/>
                </a:solidFill>
                <a:latin typeface="Helvetica"/>
                <a:cs typeface="Helvetica"/>
              </a:rPr>
              <a:t> thanks to its high energy efficiency, low cost </a:t>
            </a:r>
            <a:r>
              <a:rPr lang="en-GB" sz="1800" dirty="0" smtClean="0">
                <a:solidFill>
                  <a:schemeClr val="bg1"/>
                </a:solidFill>
                <a:latin typeface="Helvetica"/>
                <a:cs typeface="Helvetica"/>
              </a:rPr>
              <a:t>and lesser sensitivity </a:t>
            </a:r>
            <a:r>
              <a:rPr lang="en-GB" sz="1800" dirty="0">
                <a:solidFill>
                  <a:schemeClr val="bg1"/>
                </a:solidFill>
                <a:latin typeface="Helvetica"/>
                <a:cs typeface="Helvetica"/>
              </a:rPr>
              <a:t>to </a:t>
            </a:r>
            <a:r>
              <a:rPr lang="en-GB" sz="1800" dirty="0" smtClean="0">
                <a:solidFill>
                  <a:schemeClr val="bg1"/>
                </a:solidFill>
                <a:latin typeface="Helvetica"/>
                <a:cs typeface="Helvetica"/>
              </a:rPr>
              <a:t>high operating </a:t>
            </a:r>
            <a:r>
              <a:rPr lang="en-GB" sz="1800" dirty="0">
                <a:solidFill>
                  <a:schemeClr val="bg1"/>
                </a:solidFill>
                <a:latin typeface="Helvetica"/>
                <a:cs typeface="Helvetica"/>
              </a:rPr>
              <a:t>temperatures due to low operation speed caused by the 1: 1 suspension of most of the existing plants, </a:t>
            </a:r>
            <a:r>
              <a:rPr lang="en-GB" sz="1800" dirty="0" smtClean="0">
                <a:solidFill>
                  <a:schemeClr val="bg1"/>
                </a:solidFill>
                <a:latin typeface="Helvetica"/>
                <a:cs typeface="Helvetica"/>
              </a:rPr>
              <a:t>is </a:t>
            </a:r>
            <a:r>
              <a:rPr lang="en-GB" sz="1800" dirty="0">
                <a:solidFill>
                  <a:schemeClr val="bg1"/>
                </a:solidFill>
                <a:latin typeface="Helvetica"/>
                <a:cs typeface="Helvetica"/>
              </a:rPr>
              <a:t>better suited than any other current technology for the renovation of existing </a:t>
            </a:r>
            <a:r>
              <a:rPr lang="en-GB" sz="1800" dirty="0" smtClean="0">
                <a:solidFill>
                  <a:schemeClr val="bg1"/>
                </a:solidFill>
                <a:latin typeface="Helvetica"/>
                <a:cs typeface="Helvetica"/>
              </a:rPr>
              <a:t>lifts</a:t>
            </a:r>
            <a:endParaRPr lang="en-GB" sz="1800" dirty="0">
              <a:solidFill>
                <a:schemeClr val="bg1"/>
              </a:solidFill>
              <a:latin typeface="Helvetica"/>
              <a:cs typeface="Helvetica"/>
            </a:endParaRPr>
          </a:p>
          <a:p>
            <a:endParaRPr lang="it-IT" dirty="0"/>
          </a:p>
        </p:txBody>
      </p:sp>
      <p:pic>
        <p:nvPicPr>
          <p:cNvPr id="4" name="Immagine 3" descr="efficienza-1024x2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501008"/>
            <a:ext cx="3581400" cy="1026345"/>
          </a:xfrm>
          <a:prstGeom prst="rect">
            <a:avLst/>
          </a:prstGeom>
        </p:spPr>
      </p:pic>
    </p:spTree>
    <p:extLst>
      <p:ext uri="{BB962C8B-B14F-4D97-AF65-F5344CB8AC3E}">
        <p14:creationId xmlns:p14="http://schemas.microsoft.com/office/powerpoint/2010/main" val="280494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o">
  <a:themeElements>
    <a:clrScheme name="Berlino">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o">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o">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Berlin</Template>
  <TotalTime>1217</TotalTime>
  <Words>1117</Words>
  <Application>Microsoft Macintosh PowerPoint</Application>
  <PresentationFormat>Presentazione su schermo (4:3)</PresentationFormat>
  <Paragraphs>117</Paragraphs>
  <Slides>18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Calibri</vt:lpstr>
      <vt:lpstr>Helvetica</vt:lpstr>
      <vt:lpstr>Mangal</vt:lpstr>
      <vt:lpstr>Trebuchet MS</vt:lpstr>
      <vt:lpstr>Wingdings</vt:lpstr>
      <vt:lpstr>Arial</vt:lpstr>
      <vt:lpstr>Berlino</vt:lpstr>
      <vt:lpstr>ITALIAN TOP GEARS SRL</vt:lpstr>
      <vt:lpstr>ITG Company Profile</vt:lpstr>
      <vt:lpstr>Corporate goal</vt:lpstr>
      <vt:lpstr>CURRENT ITG GLOBAL SALES</vt:lpstr>
      <vt:lpstr>Current day elevator environment</vt:lpstr>
      <vt:lpstr>The Solution : ITG Project</vt:lpstr>
      <vt:lpstr>Customer Impact</vt:lpstr>
      <vt:lpstr>NEHUSHTAN SYSTEM</vt:lpstr>
      <vt:lpstr>Energy framework </vt:lpstr>
      <vt:lpstr>Magnetism toxicity issues</vt:lpstr>
      <vt:lpstr>PM vs SynRM technology</vt:lpstr>
      <vt:lpstr>Toxic waste management</vt:lpstr>
      <vt:lpstr>Economic dependence issues</vt:lpstr>
      <vt:lpstr>Economic dependence issues</vt:lpstr>
      <vt:lpstr>How SynRM works</vt:lpstr>
      <vt:lpstr>Market Opportunity</vt:lpstr>
      <vt:lpstr>SynRM clean energy Qualifier</vt:lpstr>
      <vt:lpstr>ITG SrL</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Aurelio Lolli</cp:lastModifiedBy>
  <cp:revision>142</cp:revision>
  <dcterms:created xsi:type="dcterms:W3CDTF">2017-09-15T11:34:51Z</dcterms:created>
  <dcterms:modified xsi:type="dcterms:W3CDTF">2019-05-30T15:07:58Z</dcterms:modified>
</cp:coreProperties>
</file>