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64" r:id="rId1"/>
  </p:sldMasterIdLst>
  <p:notesMasterIdLst>
    <p:notesMasterId r:id="rId15"/>
  </p:notesMasterIdLst>
  <p:sldIdLst>
    <p:sldId id="268" r:id="rId2"/>
    <p:sldId id="308" r:id="rId3"/>
    <p:sldId id="392" r:id="rId4"/>
    <p:sldId id="338" r:id="rId5"/>
    <p:sldId id="262" r:id="rId6"/>
    <p:sldId id="400" r:id="rId7"/>
    <p:sldId id="396" r:id="rId8"/>
    <p:sldId id="343" r:id="rId9"/>
    <p:sldId id="397" r:id="rId10"/>
    <p:sldId id="398" r:id="rId11"/>
    <p:sldId id="399" r:id="rId12"/>
    <p:sldId id="365" r:id="rId13"/>
    <p:sldId id="401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10" autoAdjust="0"/>
  </p:normalViewPr>
  <p:slideViewPr>
    <p:cSldViewPr>
      <p:cViewPr varScale="1">
        <p:scale>
          <a:sx n="72" d="100"/>
          <a:sy n="72" d="100"/>
        </p:scale>
        <p:origin x="1518" y="4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1B74C8-F893-4FB8-A8B4-BE9F9A420C26}" type="datetimeFigureOut">
              <a:rPr lang="en-US" smtClean="0"/>
              <a:t>5/31/2019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B96C5C-EC13-4C67-835A-8118643E2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1585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04229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4D4D4D"/>
                </a:solidFill>
              </a:defRPr>
            </a:lvl1pPr>
            <a:lvl2pPr marL="4571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6947536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76988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8ACA7BE2-29B6-49C2-B5D8-A1170EBA9DDF}" type="datetime1">
              <a:rPr lang="en-US"/>
              <a:pPr>
                <a:defRPr/>
              </a:pPr>
              <a:t>5/31/2019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159500"/>
            <a:ext cx="2743200" cy="365125"/>
          </a:xfrm>
          <a:prstGeom prst="rect">
            <a:avLst/>
          </a:prstGeom>
        </p:spPr>
        <p:txBody>
          <a:bodyPr vert="horz" lIns="91429" tIns="45715" rIns="91429" bIns="45715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Omron Industrial Automation – Slide </a:t>
            </a:r>
            <a:fld id="{7A195C44-1A69-4F51-A4F2-87310D3269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46224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71752444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5600"/>
            <a:ext cx="8194675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3100" y="1497013"/>
            <a:ext cx="3975100" cy="4759325"/>
          </a:xfrm>
        </p:spPr>
        <p:txBody>
          <a:bodyPr/>
          <a:lstStyle>
            <a:lvl4pPr>
              <a:defRPr baseline="0"/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37760" y="1497013"/>
            <a:ext cx="3977640" cy="4759325"/>
          </a:xfrm>
        </p:spPr>
        <p:txBody>
          <a:bodyPr/>
          <a:lstStyle>
            <a:lvl4pPr>
              <a:defRPr baseline="0"/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C25AC18-4F68-4401-9F09-AB033D66195E}" type="datetime1">
              <a:rPr lang="en-US"/>
              <a:pPr>
                <a:defRPr/>
              </a:pPr>
              <a:t>5/31/2019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7056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785866-E877-4110-B0FA-0759841D31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3124200" y="6159500"/>
            <a:ext cx="2743200" cy="365125"/>
          </a:xfrm>
          <a:prstGeom prst="rect">
            <a:avLst/>
          </a:prstGeom>
        </p:spPr>
        <p:txBody>
          <a:bodyPr vert="horz" lIns="91429" tIns="45715" rIns="91429" bIns="45715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Omron Industrial Automation – Slide </a:t>
            </a:r>
            <a:fld id="{78323441-B3FA-4E8B-84DD-C30BE6804F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0805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69632"/>
            <a:ext cx="8077200" cy="1143000"/>
          </a:xfrm>
        </p:spPr>
        <p:txBody>
          <a:bodyPr/>
          <a:lstStyle>
            <a:lvl1pPr algn="l">
              <a:defRPr lang="en-US" dirty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>
              <a:defRPr sz="3200">
                <a:latin typeface="+mn-lt"/>
              </a:defRPr>
            </a:lvl1pPr>
            <a:lvl2pPr>
              <a:defRPr sz="2800">
                <a:latin typeface="+mn-lt"/>
              </a:defRPr>
            </a:lvl2pPr>
            <a:lvl3pPr>
              <a:defRPr sz="2400">
                <a:latin typeface="+mn-lt"/>
              </a:defRPr>
            </a:lvl3pPr>
            <a:lvl4pPr>
              <a:defRPr sz="2400">
                <a:latin typeface="+mn-lt"/>
              </a:defRPr>
            </a:lvl4pPr>
            <a:lvl5pPr>
              <a:defRPr sz="240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5985451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6725" y="171450"/>
            <a:ext cx="6480175" cy="69373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68313" y="1150938"/>
            <a:ext cx="8291512" cy="5183187"/>
          </a:xfrm>
        </p:spPr>
        <p:txBody>
          <a:bodyPr rtlCol="0">
            <a:normAutofit/>
          </a:bodyPr>
          <a:lstStyle/>
          <a:p>
            <a:pPr lvl="0"/>
            <a:r>
              <a:rPr lang="en-US" noProof="0"/>
              <a:t>Click icon to add table</a:t>
            </a:r>
          </a:p>
        </p:txBody>
      </p:sp>
    </p:spTree>
    <p:extLst>
      <p:ext uri="{BB962C8B-B14F-4D97-AF65-F5344CB8AC3E}">
        <p14:creationId xmlns:p14="http://schemas.microsoft.com/office/powerpoint/2010/main" val="1024824955"/>
      </p:ext>
    </p:extLst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66725" y="171450"/>
            <a:ext cx="8293100" cy="61626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33457795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333333"/>
                </a:solidFill>
              </a:defRPr>
            </a:lvl1pPr>
            <a:lvl2pPr>
              <a:defRPr>
                <a:solidFill>
                  <a:srgbClr val="333333"/>
                </a:solidFill>
              </a:defRPr>
            </a:lvl2pPr>
            <a:lvl3pPr>
              <a:defRPr>
                <a:solidFill>
                  <a:srgbClr val="333333"/>
                </a:solidFill>
              </a:defRPr>
            </a:lvl3pPr>
            <a:lvl4pPr>
              <a:defRPr>
                <a:solidFill>
                  <a:srgbClr val="333333"/>
                </a:solidFill>
              </a:defRPr>
            </a:lvl4pPr>
            <a:lvl5pPr>
              <a:defRPr>
                <a:solidFill>
                  <a:srgbClr val="333333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4420660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4D4D4D"/>
                </a:solidFill>
              </a:defRPr>
            </a:lvl1pPr>
            <a:lvl2pPr marL="457145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9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3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58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2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87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1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16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32701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00408014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5" indent="0">
              <a:buNone/>
              <a:defRPr sz="2000" b="1"/>
            </a:lvl2pPr>
            <a:lvl3pPr marL="914290" indent="0">
              <a:buNone/>
              <a:defRPr sz="1800" b="1"/>
            </a:lvl3pPr>
            <a:lvl4pPr marL="1371435" indent="0">
              <a:buNone/>
              <a:defRPr sz="1600" b="1"/>
            </a:lvl4pPr>
            <a:lvl5pPr marL="1828581" indent="0">
              <a:buNone/>
              <a:defRPr sz="1600" b="1"/>
            </a:lvl5pPr>
            <a:lvl6pPr marL="2285726" indent="0">
              <a:buNone/>
              <a:defRPr sz="1600" b="1"/>
            </a:lvl6pPr>
            <a:lvl7pPr marL="2742871" indent="0">
              <a:buNone/>
              <a:defRPr sz="1600" b="1"/>
            </a:lvl7pPr>
            <a:lvl8pPr marL="3200016" indent="0">
              <a:buNone/>
              <a:defRPr sz="1600" b="1"/>
            </a:lvl8pPr>
            <a:lvl9pPr marL="3657161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5" indent="0">
              <a:buNone/>
              <a:defRPr sz="2000" b="1"/>
            </a:lvl2pPr>
            <a:lvl3pPr marL="914290" indent="0">
              <a:buNone/>
              <a:defRPr sz="1800" b="1"/>
            </a:lvl3pPr>
            <a:lvl4pPr marL="1371435" indent="0">
              <a:buNone/>
              <a:defRPr sz="1600" b="1"/>
            </a:lvl4pPr>
            <a:lvl5pPr marL="1828581" indent="0">
              <a:buNone/>
              <a:defRPr sz="1600" b="1"/>
            </a:lvl5pPr>
            <a:lvl6pPr marL="2285726" indent="0">
              <a:buNone/>
              <a:defRPr sz="1600" b="1"/>
            </a:lvl6pPr>
            <a:lvl7pPr marL="2742871" indent="0">
              <a:buNone/>
              <a:defRPr sz="1600" b="1"/>
            </a:lvl7pPr>
            <a:lvl8pPr marL="3200016" indent="0">
              <a:buNone/>
              <a:defRPr sz="1600" b="1"/>
            </a:lvl8pPr>
            <a:lvl9pPr marL="3657161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95046366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143000"/>
          </a:xfrm>
        </p:spPr>
        <p:txBody>
          <a:bodyPr anchor="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0739698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93756624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45" indent="0">
              <a:buNone/>
              <a:defRPr sz="1200"/>
            </a:lvl2pPr>
            <a:lvl3pPr marL="914290" indent="0">
              <a:buNone/>
              <a:defRPr sz="1000"/>
            </a:lvl3pPr>
            <a:lvl4pPr marL="1371435" indent="0">
              <a:buNone/>
              <a:defRPr sz="900"/>
            </a:lvl4pPr>
            <a:lvl5pPr marL="1828581" indent="0">
              <a:buNone/>
              <a:defRPr sz="900"/>
            </a:lvl5pPr>
            <a:lvl6pPr marL="2285726" indent="0">
              <a:buNone/>
              <a:defRPr sz="900"/>
            </a:lvl6pPr>
            <a:lvl7pPr marL="2742871" indent="0">
              <a:buNone/>
              <a:defRPr sz="900"/>
            </a:lvl7pPr>
            <a:lvl8pPr marL="3200016" indent="0">
              <a:buNone/>
              <a:defRPr sz="900"/>
            </a:lvl8pPr>
            <a:lvl9pPr marL="3657161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47296367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45" indent="0">
              <a:buNone/>
              <a:defRPr sz="2800"/>
            </a:lvl2pPr>
            <a:lvl3pPr marL="914290" indent="0">
              <a:buNone/>
              <a:defRPr sz="2400"/>
            </a:lvl3pPr>
            <a:lvl4pPr marL="1371435" indent="0">
              <a:buNone/>
              <a:defRPr sz="2000"/>
            </a:lvl4pPr>
            <a:lvl5pPr marL="1828581" indent="0">
              <a:buNone/>
              <a:defRPr sz="2000"/>
            </a:lvl5pPr>
            <a:lvl6pPr marL="2285726" indent="0">
              <a:buNone/>
              <a:defRPr sz="2000"/>
            </a:lvl6pPr>
            <a:lvl7pPr marL="2742871" indent="0">
              <a:buNone/>
              <a:defRPr sz="2000"/>
            </a:lvl7pPr>
            <a:lvl8pPr marL="3200016" indent="0">
              <a:buNone/>
              <a:defRPr sz="2000"/>
            </a:lvl8pPr>
            <a:lvl9pPr marL="3657161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45" indent="0">
              <a:buNone/>
              <a:defRPr sz="1200"/>
            </a:lvl2pPr>
            <a:lvl3pPr marL="914290" indent="0">
              <a:buNone/>
              <a:defRPr sz="1000"/>
            </a:lvl3pPr>
            <a:lvl4pPr marL="1371435" indent="0">
              <a:buNone/>
              <a:defRPr sz="900"/>
            </a:lvl4pPr>
            <a:lvl5pPr marL="1828581" indent="0">
              <a:buNone/>
              <a:defRPr sz="900"/>
            </a:lvl5pPr>
            <a:lvl6pPr marL="2285726" indent="0">
              <a:buNone/>
              <a:defRPr sz="900"/>
            </a:lvl6pPr>
            <a:lvl7pPr marL="2742871" indent="0">
              <a:buNone/>
              <a:defRPr sz="900"/>
            </a:lvl7pPr>
            <a:lvl8pPr marL="3200016" indent="0">
              <a:buNone/>
              <a:defRPr sz="900"/>
            </a:lvl8pPr>
            <a:lvl9pPr marL="3657161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80925465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143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9" tIns="45715" rIns="91429" bIns="4571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pic>
        <p:nvPicPr>
          <p:cNvPr id="1028" name="Picture 6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8350" y="188913"/>
            <a:ext cx="1774825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9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0"/>
            <a:ext cx="304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2771775" y="60213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1" dirty="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1643F55A-80FD-45D4-8417-B0CEC0BD93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</p:sldLayoutIdLst>
  <p:transition>
    <p:fade/>
  </p:transition>
  <p:hf hdr="0" dt="0"/>
  <p:txStyles>
    <p:titleStyle>
      <a:lvl1pPr algn="l" defTabSz="912813" rtl="0" eaLnBrk="1" fontAlgn="base" hangingPunct="1">
        <a:spcBef>
          <a:spcPct val="0"/>
        </a:spcBef>
        <a:spcAft>
          <a:spcPct val="0"/>
        </a:spcAft>
        <a:defRPr sz="3600" kern="1200">
          <a:solidFill>
            <a:srgbClr val="0070C0"/>
          </a:solidFill>
          <a:latin typeface="+mj-lt"/>
          <a:ea typeface="+mj-ea"/>
          <a:cs typeface="+mj-cs"/>
        </a:defRPr>
      </a:lvl1pPr>
      <a:lvl2pPr algn="l" defTabSz="912813" rtl="0" eaLnBrk="1" fontAlgn="base" hangingPunct="1">
        <a:spcBef>
          <a:spcPct val="0"/>
        </a:spcBef>
        <a:spcAft>
          <a:spcPct val="0"/>
        </a:spcAft>
        <a:defRPr sz="3600">
          <a:solidFill>
            <a:srgbClr val="0070C0"/>
          </a:solidFill>
          <a:latin typeface="Calibri" pitchFamily="34" charset="0"/>
        </a:defRPr>
      </a:lvl2pPr>
      <a:lvl3pPr algn="l" defTabSz="912813" rtl="0" eaLnBrk="1" fontAlgn="base" hangingPunct="1">
        <a:spcBef>
          <a:spcPct val="0"/>
        </a:spcBef>
        <a:spcAft>
          <a:spcPct val="0"/>
        </a:spcAft>
        <a:defRPr sz="3600">
          <a:solidFill>
            <a:srgbClr val="0070C0"/>
          </a:solidFill>
          <a:latin typeface="Calibri" pitchFamily="34" charset="0"/>
        </a:defRPr>
      </a:lvl3pPr>
      <a:lvl4pPr algn="l" defTabSz="912813" rtl="0" eaLnBrk="1" fontAlgn="base" hangingPunct="1">
        <a:spcBef>
          <a:spcPct val="0"/>
        </a:spcBef>
        <a:spcAft>
          <a:spcPct val="0"/>
        </a:spcAft>
        <a:defRPr sz="3600">
          <a:solidFill>
            <a:srgbClr val="0070C0"/>
          </a:solidFill>
          <a:latin typeface="Calibri" pitchFamily="34" charset="0"/>
        </a:defRPr>
      </a:lvl4pPr>
      <a:lvl5pPr algn="l" defTabSz="912813" rtl="0" eaLnBrk="1" fontAlgn="base" hangingPunct="1">
        <a:spcBef>
          <a:spcPct val="0"/>
        </a:spcBef>
        <a:spcAft>
          <a:spcPct val="0"/>
        </a:spcAft>
        <a:defRPr sz="3600">
          <a:solidFill>
            <a:srgbClr val="0070C0"/>
          </a:solidFill>
          <a:latin typeface="Calibri" pitchFamily="34" charset="0"/>
        </a:defRPr>
      </a:lvl5pPr>
      <a:lvl6pPr marL="457200" algn="l" defTabSz="912813" rtl="0" eaLnBrk="1" fontAlgn="base" hangingPunct="1">
        <a:spcBef>
          <a:spcPct val="0"/>
        </a:spcBef>
        <a:spcAft>
          <a:spcPct val="0"/>
        </a:spcAft>
        <a:defRPr sz="3600">
          <a:solidFill>
            <a:srgbClr val="0070C0"/>
          </a:solidFill>
          <a:latin typeface="Calibri" pitchFamily="34" charset="0"/>
        </a:defRPr>
      </a:lvl6pPr>
      <a:lvl7pPr marL="914400" algn="l" defTabSz="912813" rtl="0" eaLnBrk="1" fontAlgn="base" hangingPunct="1">
        <a:spcBef>
          <a:spcPct val="0"/>
        </a:spcBef>
        <a:spcAft>
          <a:spcPct val="0"/>
        </a:spcAft>
        <a:defRPr sz="3600">
          <a:solidFill>
            <a:srgbClr val="0070C0"/>
          </a:solidFill>
          <a:latin typeface="Calibri" pitchFamily="34" charset="0"/>
        </a:defRPr>
      </a:lvl7pPr>
      <a:lvl8pPr marL="1371600" algn="l" defTabSz="912813" rtl="0" eaLnBrk="1" fontAlgn="base" hangingPunct="1">
        <a:spcBef>
          <a:spcPct val="0"/>
        </a:spcBef>
        <a:spcAft>
          <a:spcPct val="0"/>
        </a:spcAft>
        <a:defRPr sz="3600">
          <a:solidFill>
            <a:srgbClr val="0070C0"/>
          </a:solidFill>
          <a:latin typeface="Calibri" pitchFamily="34" charset="0"/>
        </a:defRPr>
      </a:lvl8pPr>
      <a:lvl9pPr marL="1828800" algn="l" defTabSz="912813" rtl="0" eaLnBrk="1" fontAlgn="base" hangingPunct="1">
        <a:spcBef>
          <a:spcPct val="0"/>
        </a:spcBef>
        <a:spcAft>
          <a:spcPct val="0"/>
        </a:spcAft>
        <a:defRPr sz="3600">
          <a:solidFill>
            <a:srgbClr val="0070C0"/>
          </a:solidFill>
          <a:latin typeface="Calibri" pitchFamily="34" charset="0"/>
        </a:defRPr>
      </a:lvl9pPr>
    </p:titleStyle>
    <p:bodyStyle>
      <a:lvl1pPr marL="341313" indent="-341313" algn="l" defTabSz="912813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rgbClr val="4D4D4D"/>
          </a:solidFill>
          <a:latin typeface="+mn-lt"/>
          <a:ea typeface="+mn-ea"/>
          <a:cs typeface="+mn-cs"/>
        </a:defRPr>
      </a:lvl1pPr>
      <a:lvl2pPr marL="741363" indent="-284163" algn="l" defTabSz="912813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rgbClr val="4D4D4D"/>
          </a:solidFill>
          <a:latin typeface="+mn-lt"/>
          <a:ea typeface="+mn-ea"/>
          <a:cs typeface="+mn-cs"/>
        </a:defRPr>
      </a:lvl2pPr>
      <a:lvl3pPr marL="1141413" indent="-227013" algn="l" defTabSz="912813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rgbClr val="4D4D4D"/>
          </a:solidFill>
          <a:latin typeface="+mn-lt"/>
          <a:ea typeface="+mn-ea"/>
          <a:cs typeface="+mn-cs"/>
        </a:defRPr>
      </a:lvl3pPr>
      <a:lvl4pPr marL="1598613" indent="-227013" algn="l" defTabSz="912813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rgbClr val="4D4D4D"/>
          </a:solidFill>
          <a:latin typeface="+mn-lt"/>
          <a:ea typeface="+mn-ea"/>
          <a:cs typeface="+mn-cs"/>
        </a:defRPr>
      </a:lvl4pPr>
      <a:lvl5pPr marL="2055813" indent="-227013" algn="l" defTabSz="912813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rgbClr val="4D4D4D"/>
          </a:solidFill>
          <a:latin typeface="+mn-lt"/>
          <a:ea typeface="+mn-ea"/>
          <a:cs typeface="+mn-cs"/>
        </a:defRPr>
      </a:lvl5pPr>
      <a:lvl6pPr marL="2514298" indent="-228573" algn="l" defTabSz="91429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43" indent="-228573" algn="l" defTabSz="91429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89" indent="-228573" algn="l" defTabSz="91429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34" indent="-228573" algn="l" defTabSz="91429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5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90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35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81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26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71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16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61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4" Type="http://schemas.openxmlformats.org/officeDocument/2006/relationships/image" Target="../media/image14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5.png"/><Relationship Id="rId7" Type="http://schemas.openxmlformats.org/officeDocument/2006/relationships/image" Target="../media/image9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3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infohun@eu.omron.com" TargetMode="Externa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5.xml"/><Relationship Id="rId4" Type="http://schemas.openxmlformats.org/officeDocument/2006/relationships/hyperlink" Target="mailto:csaba.farkas@eu.omron.com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4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6" Type="http://schemas.openxmlformats.org/officeDocument/2006/relationships/image" Target="../media/image9.pn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9.xml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5466017"/>
            <a:ext cx="395536" cy="13919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5085184"/>
            <a:ext cx="720080" cy="8640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95534" y="5374957"/>
            <a:ext cx="8640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err="1">
                <a:solidFill>
                  <a:srgbClr val="0070C0"/>
                </a:solidFill>
                <a:latin typeface="+mj-lt"/>
              </a:rPr>
              <a:t>Energiahatékonyság</a:t>
            </a:r>
            <a:r>
              <a:rPr lang="en-US" sz="3000" dirty="0">
                <a:solidFill>
                  <a:srgbClr val="0070C0"/>
                </a:solidFill>
                <a:latin typeface="+mj-lt"/>
              </a:rPr>
              <a:t> </a:t>
            </a:r>
            <a:r>
              <a:rPr lang="en-US" sz="3000" dirty="0" err="1">
                <a:solidFill>
                  <a:srgbClr val="0070C0"/>
                </a:solidFill>
                <a:latin typeface="+mj-lt"/>
              </a:rPr>
              <a:t>frekvenciaváltós</a:t>
            </a:r>
            <a:r>
              <a:rPr lang="en-US" sz="3000" dirty="0">
                <a:solidFill>
                  <a:srgbClr val="0070C0"/>
                </a:solidFill>
                <a:latin typeface="+mj-lt"/>
              </a:rPr>
              <a:t> </a:t>
            </a:r>
            <a:r>
              <a:rPr lang="en-US" sz="3000" dirty="0" err="1">
                <a:solidFill>
                  <a:srgbClr val="0070C0"/>
                </a:solidFill>
                <a:latin typeface="+mj-lt"/>
              </a:rPr>
              <a:t>hajtásokkal</a:t>
            </a:r>
            <a:endParaRPr lang="hu-HU" sz="3000" dirty="0">
              <a:solidFill>
                <a:srgbClr val="0070C0"/>
              </a:solidFill>
              <a:latin typeface="+mj-lt"/>
            </a:endParaRPr>
          </a:p>
          <a:p>
            <a:pPr defTabSz="304800"/>
            <a:r>
              <a:rPr lang="en-US" sz="2000" dirty="0">
                <a:solidFill>
                  <a:srgbClr val="0070C0"/>
                </a:solidFill>
                <a:latin typeface="+mj-lt"/>
              </a:rPr>
              <a:t>Magyar </a:t>
            </a:r>
            <a:r>
              <a:rPr lang="en-US" sz="2000" dirty="0" err="1">
                <a:solidFill>
                  <a:srgbClr val="0070C0"/>
                </a:solidFill>
                <a:latin typeface="+mj-lt"/>
              </a:rPr>
              <a:t>Felvonó</a:t>
            </a:r>
            <a:r>
              <a:rPr lang="en-US" sz="2000" dirty="0">
                <a:solidFill>
                  <a:srgbClr val="0070C0"/>
                </a:solidFill>
                <a:latin typeface="+mj-lt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+mj-lt"/>
              </a:rPr>
              <a:t>Szövetség</a:t>
            </a:r>
            <a:r>
              <a:rPr lang="hu-HU" sz="2000" dirty="0">
                <a:solidFill>
                  <a:srgbClr val="0070C0"/>
                </a:solidFill>
                <a:latin typeface="+mj-lt"/>
              </a:rPr>
              <a:t> – </a:t>
            </a:r>
            <a:r>
              <a:rPr lang="en-US" sz="2000" dirty="0" err="1">
                <a:solidFill>
                  <a:srgbClr val="0070C0"/>
                </a:solidFill>
                <a:latin typeface="+mj-lt"/>
              </a:rPr>
              <a:t>Siófok</a:t>
            </a:r>
            <a:r>
              <a:rPr lang="hu-HU" sz="2000" dirty="0">
                <a:solidFill>
                  <a:srgbClr val="0070C0"/>
                </a:solidFill>
                <a:latin typeface="+mj-lt"/>
              </a:rPr>
              <a:t>, 20</a:t>
            </a:r>
            <a:r>
              <a:rPr lang="en-US" sz="2000" dirty="0">
                <a:solidFill>
                  <a:srgbClr val="0070C0"/>
                </a:solidFill>
                <a:latin typeface="+mj-lt"/>
              </a:rPr>
              <a:t>19</a:t>
            </a:r>
            <a:r>
              <a:rPr lang="hu-HU" sz="2000" dirty="0">
                <a:solidFill>
                  <a:srgbClr val="0070C0"/>
                </a:solidFill>
                <a:latin typeface="+mj-lt"/>
              </a:rPr>
              <a:t>. </a:t>
            </a:r>
            <a:r>
              <a:rPr lang="en-US" sz="2000" dirty="0" err="1">
                <a:solidFill>
                  <a:srgbClr val="0070C0"/>
                </a:solidFill>
                <a:latin typeface="+mj-lt"/>
              </a:rPr>
              <a:t>május</a:t>
            </a:r>
            <a:r>
              <a:rPr lang="hu-HU" sz="2000" dirty="0">
                <a:solidFill>
                  <a:srgbClr val="0070C0"/>
                </a:solidFill>
                <a:latin typeface="+mj-lt"/>
              </a:rPr>
              <a:t>. </a:t>
            </a:r>
            <a:r>
              <a:rPr lang="en-US" sz="2000" dirty="0">
                <a:solidFill>
                  <a:srgbClr val="0070C0"/>
                </a:solidFill>
                <a:latin typeface="+mj-lt"/>
              </a:rPr>
              <a:t>31</a:t>
            </a:r>
            <a:r>
              <a:rPr lang="hu-HU" sz="2000" dirty="0">
                <a:solidFill>
                  <a:srgbClr val="0070C0"/>
                </a:solidFill>
                <a:latin typeface="+mj-lt"/>
              </a:rPr>
              <a:t>.</a:t>
            </a:r>
            <a:endParaRPr lang="en-US" sz="2000" dirty="0">
              <a:solidFill>
                <a:srgbClr val="0070C0"/>
              </a:solidFill>
              <a:latin typeface="+mj-lt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6165304"/>
            <a:ext cx="1773856" cy="360040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C2958F62-FBC4-4ACD-9572-9BF9EAF891D1}"/>
              </a:ext>
            </a:extLst>
          </p:cNvPr>
          <p:cNvGrpSpPr/>
          <p:nvPr/>
        </p:nvGrpSpPr>
        <p:grpSpPr>
          <a:xfrm>
            <a:off x="-10" y="611994"/>
            <a:ext cx="9144000" cy="4790540"/>
            <a:chOff x="-10" y="611994"/>
            <a:chExt cx="9144000" cy="4790540"/>
          </a:xfrm>
        </p:grpSpPr>
        <p:pic>
          <p:nvPicPr>
            <p:cNvPr id="12" name="Imagen 25">
              <a:extLst>
                <a:ext uri="{FF2B5EF4-FFF2-40B4-BE49-F238E27FC236}">
                  <a16:creationId xmlns:a16="http://schemas.microsoft.com/office/drawing/2014/main" id="{E107E859-F05A-4F90-AA39-A5BF8C9E9C0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0" y="611994"/>
              <a:ext cx="9144000" cy="4790540"/>
            </a:xfrm>
            <a:prstGeom prst="rect">
              <a:avLst/>
            </a:prstGeom>
          </p:spPr>
        </p:pic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149DA966-8BFA-4742-ABD7-7B840DA1192C}"/>
                </a:ext>
              </a:extLst>
            </p:cNvPr>
            <p:cNvSpPr/>
            <p:nvPr/>
          </p:nvSpPr>
          <p:spPr>
            <a:xfrm>
              <a:off x="4860000" y="3132000"/>
              <a:ext cx="828000" cy="504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82A6D3C9-FAA6-4C89-B6D1-8E40171BD54C}"/>
                </a:ext>
              </a:extLst>
            </p:cNvPr>
            <p:cNvSpPr/>
            <p:nvPr/>
          </p:nvSpPr>
          <p:spPr>
            <a:xfrm>
              <a:off x="3672000" y="828000"/>
              <a:ext cx="1620000" cy="25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338CAD5F-B8C1-48AD-9A66-015C10B00F32}"/>
                </a:ext>
              </a:extLst>
            </p:cNvPr>
            <p:cNvSpPr/>
            <p:nvPr/>
          </p:nvSpPr>
          <p:spPr>
            <a:xfrm>
              <a:off x="3384000" y="4896000"/>
              <a:ext cx="2196000" cy="25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</p:spTree>
    <p:extLst>
      <p:ext uri="{BB962C8B-B14F-4D97-AF65-F5344CB8AC3E}">
        <p14:creationId xmlns:p14="http://schemas.microsoft.com/office/powerpoint/2010/main" val="4262449494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2FA3CC7-4C8B-44F4-80BB-58FE7C56FF97}"/>
              </a:ext>
            </a:extLst>
          </p:cNvPr>
          <p:cNvSpPr txBox="1"/>
          <p:nvPr/>
        </p:nvSpPr>
        <p:spPr>
          <a:xfrm>
            <a:off x="3275999" y="5755334"/>
            <a:ext cx="2329200" cy="36000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 err="1">
                <a:solidFill>
                  <a:schemeClr val="accent1"/>
                </a:solidFill>
              </a:rPr>
              <a:t>Nemlineáris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terhelés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1B8EEBF-E1FC-443F-8C93-B6853BBA274F}"/>
              </a:ext>
            </a:extLst>
          </p:cNvPr>
          <p:cNvSpPr txBox="1"/>
          <p:nvPr/>
        </p:nvSpPr>
        <p:spPr>
          <a:xfrm>
            <a:off x="612000" y="5760000"/>
            <a:ext cx="2091600" cy="36000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 err="1">
                <a:solidFill>
                  <a:schemeClr val="accent1"/>
                </a:solidFill>
              </a:rPr>
              <a:t>Lineári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terhelés</a:t>
            </a:r>
            <a:endParaRPr lang="en-US" dirty="0">
              <a:solidFill>
                <a:schemeClr val="accent1"/>
              </a:solidFill>
            </a:endParaRPr>
          </a:p>
        </p:txBody>
      </p:sp>
      <p:grpSp>
        <p:nvGrpSpPr>
          <p:cNvPr id="4" name="Group 58">
            <a:extLst>
              <a:ext uri="{FF2B5EF4-FFF2-40B4-BE49-F238E27FC236}">
                <a16:creationId xmlns:a16="http://schemas.microsoft.com/office/drawing/2014/main" id="{916AB74C-D22C-4C4A-A8B5-4A13421E092F}"/>
              </a:ext>
            </a:extLst>
          </p:cNvPr>
          <p:cNvGrpSpPr/>
          <p:nvPr/>
        </p:nvGrpSpPr>
        <p:grpSpPr>
          <a:xfrm>
            <a:off x="612000" y="3852000"/>
            <a:ext cx="2091561" cy="1583382"/>
            <a:chOff x="5925346" y="1557504"/>
            <a:chExt cx="2091561" cy="1583382"/>
          </a:xfrm>
        </p:grpSpPr>
        <p:cxnSp>
          <p:nvCxnSpPr>
            <p:cNvPr id="5" name="Straight Arrow Connector 4">
              <a:extLst>
                <a:ext uri="{FF2B5EF4-FFF2-40B4-BE49-F238E27FC236}">
                  <a16:creationId xmlns:a16="http://schemas.microsoft.com/office/drawing/2014/main" id="{3885BF19-FB88-48B7-AA4E-4B8176B9BB38}"/>
                </a:ext>
              </a:extLst>
            </p:cNvPr>
            <p:cNvCxnSpPr/>
            <p:nvPr/>
          </p:nvCxnSpPr>
          <p:spPr>
            <a:xfrm>
              <a:off x="5997438" y="2420806"/>
              <a:ext cx="1913185" cy="3417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Arrow Connector 5">
              <a:extLst>
                <a:ext uri="{FF2B5EF4-FFF2-40B4-BE49-F238E27FC236}">
                  <a16:creationId xmlns:a16="http://schemas.microsoft.com/office/drawing/2014/main" id="{6CD45228-89D6-4755-9032-88599A8EADDC}"/>
                </a:ext>
              </a:extLst>
            </p:cNvPr>
            <p:cNvCxnSpPr/>
            <p:nvPr/>
          </p:nvCxnSpPr>
          <p:spPr>
            <a:xfrm rot="5400000" flipH="1" flipV="1">
              <a:off x="5195511" y="2348798"/>
              <a:ext cx="1583382" cy="79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EFC2D454-5726-4983-915D-55B67129E11D}"/>
                </a:ext>
              </a:extLst>
            </p:cNvPr>
            <p:cNvSpPr txBox="1"/>
            <p:nvPr/>
          </p:nvSpPr>
          <p:spPr>
            <a:xfrm>
              <a:off x="7796975" y="2399540"/>
              <a:ext cx="21993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000" dirty="0"/>
                <a:t>t</a:t>
              </a:r>
              <a:endParaRPr lang="en-US" sz="1000" dirty="0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B12234C6-C5D3-468C-8EC7-DA691DFDD73C}"/>
                </a:ext>
              </a:extLst>
            </p:cNvPr>
            <p:cNvSpPr txBox="1"/>
            <p:nvPr/>
          </p:nvSpPr>
          <p:spPr>
            <a:xfrm>
              <a:off x="6369831" y="1591057"/>
              <a:ext cx="27764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000" dirty="0"/>
                <a:t>U</a:t>
              </a:r>
              <a:endParaRPr lang="en-US" sz="1000" dirty="0"/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5B6E0168-30C0-487E-A53D-83845BAA6CF4}"/>
                </a:ext>
              </a:extLst>
            </p:cNvPr>
            <p:cNvSpPr txBox="1"/>
            <p:nvPr/>
          </p:nvSpPr>
          <p:spPr>
            <a:xfrm>
              <a:off x="6655448" y="1910999"/>
              <a:ext cx="22794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000" dirty="0"/>
                <a:t>I</a:t>
              </a:r>
              <a:endParaRPr lang="en-US" sz="1000" dirty="0"/>
            </a:p>
          </p:txBody>
        </p:sp>
        <p:sp>
          <p:nvSpPr>
            <p:cNvPr id="10" name="Freeform 15">
              <a:extLst>
                <a:ext uri="{FF2B5EF4-FFF2-40B4-BE49-F238E27FC236}">
                  <a16:creationId xmlns:a16="http://schemas.microsoft.com/office/drawing/2014/main" id="{E45813D0-316F-4DC9-B0C9-7F056C027883}"/>
                </a:ext>
              </a:extLst>
            </p:cNvPr>
            <p:cNvSpPr/>
            <p:nvPr/>
          </p:nvSpPr>
          <p:spPr>
            <a:xfrm>
              <a:off x="6000300" y="1810975"/>
              <a:ext cx="1690577" cy="1233377"/>
            </a:xfrm>
            <a:custGeom>
              <a:avLst/>
              <a:gdLst>
                <a:gd name="connsiteX0" fmla="*/ 0 w 1690577"/>
                <a:gd name="connsiteY0" fmla="*/ 746051 h 1492102"/>
                <a:gd name="connsiteX1" fmla="*/ 435935 w 1690577"/>
                <a:gd name="connsiteY1" fmla="*/ 1772 h 1492102"/>
                <a:gd name="connsiteX2" fmla="*/ 871870 w 1690577"/>
                <a:gd name="connsiteY2" fmla="*/ 756683 h 1492102"/>
                <a:gd name="connsiteX3" fmla="*/ 1286540 w 1690577"/>
                <a:gd name="connsiteY3" fmla="*/ 1490330 h 1492102"/>
                <a:gd name="connsiteX4" fmla="*/ 1690577 w 1690577"/>
                <a:gd name="connsiteY4" fmla="*/ 767316 h 14921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90577" h="1492102">
                  <a:moveTo>
                    <a:pt x="0" y="746051"/>
                  </a:moveTo>
                  <a:cubicBezTo>
                    <a:pt x="145311" y="373025"/>
                    <a:pt x="290623" y="0"/>
                    <a:pt x="435935" y="1772"/>
                  </a:cubicBezTo>
                  <a:cubicBezTo>
                    <a:pt x="581247" y="3544"/>
                    <a:pt x="730103" y="508590"/>
                    <a:pt x="871870" y="756683"/>
                  </a:cubicBezTo>
                  <a:cubicBezTo>
                    <a:pt x="1013637" y="1004776"/>
                    <a:pt x="1150089" y="1488558"/>
                    <a:pt x="1286540" y="1490330"/>
                  </a:cubicBezTo>
                  <a:cubicBezTo>
                    <a:pt x="1422991" y="1492102"/>
                    <a:pt x="1556784" y="1129709"/>
                    <a:pt x="1690577" y="767316"/>
                  </a:cubicBezTo>
                </a:path>
              </a:pathLst>
            </a:custGeom>
            <a:ln w="190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000" dirty="0"/>
            </a:p>
          </p:txBody>
        </p:sp>
        <p:sp>
          <p:nvSpPr>
            <p:cNvPr id="11" name="Freeform 16">
              <a:extLst>
                <a:ext uri="{FF2B5EF4-FFF2-40B4-BE49-F238E27FC236}">
                  <a16:creationId xmlns:a16="http://schemas.microsoft.com/office/drawing/2014/main" id="{06346C9A-4747-4F88-A37A-B8BAA0ADFAA8}"/>
                </a:ext>
              </a:extLst>
            </p:cNvPr>
            <p:cNvSpPr/>
            <p:nvPr/>
          </p:nvSpPr>
          <p:spPr>
            <a:xfrm>
              <a:off x="6283842" y="2073349"/>
              <a:ext cx="648586" cy="361507"/>
            </a:xfrm>
            <a:custGeom>
              <a:avLst/>
              <a:gdLst>
                <a:gd name="connsiteX0" fmla="*/ 0 w 648586"/>
                <a:gd name="connsiteY0" fmla="*/ 606055 h 606055"/>
                <a:gd name="connsiteX1" fmla="*/ 329609 w 648586"/>
                <a:gd name="connsiteY1" fmla="*/ 0 h 606055"/>
                <a:gd name="connsiteX2" fmla="*/ 648586 w 648586"/>
                <a:gd name="connsiteY2" fmla="*/ 606055 h 6060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48586" h="606055">
                  <a:moveTo>
                    <a:pt x="0" y="606055"/>
                  </a:moveTo>
                  <a:cubicBezTo>
                    <a:pt x="110755" y="303027"/>
                    <a:pt x="221511" y="0"/>
                    <a:pt x="329609" y="0"/>
                  </a:cubicBezTo>
                  <a:cubicBezTo>
                    <a:pt x="437707" y="0"/>
                    <a:pt x="543146" y="303027"/>
                    <a:pt x="648586" y="606055"/>
                  </a:cubicBezTo>
                </a:path>
              </a:pathLst>
            </a:custGeom>
            <a:ln w="19050">
              <a:solidFill>
                <a:srgbClr val="0066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Freeform 17">
              <a:extLst>
                <a:ext uri="{FF2B5EF4-FFF2-40B4-BE49-F238E27FC236}">
                  <a16:creationId xmlns:a16="http://schemas.microsoft.com/office/drawing/2014/main" id="{7AEAB688-6405-4048-8E5E-6532F4E63771}"/>
                </a:ext>
              </a:extLst>
            </p:cNvPr>
            <p:cNvSpPr/>
            <p:nvPr/>
          </p:nvSpPr>
          <p:spPr>
            <a:xfrm rot="10800000">
              <a:off x="6935972" y="2427766"/>
              <a:ext cx="648586" cy="361507"/>
            </a:xfrm>
            <a:custGeom>
              <a:avLst/>
              <a:gdLst>
                <a:gd name="connsiteX0" fmla="*/ 0 w 648586"/>
                <a:gd name="connsiteY0" fmla="*/ 606055 h 606055"/>
                <a:gd name="connsiteX1" fmla="*/ 329609 w 648586"/>
                <a:gd name="connsiteY1" fmla="*/ 0 h 606055"/>
                <a:gd name="connsiteX2" fmla="*/ 648586 w 648586"/>
                <a:gd name="connsiteY2" fmla="*/ 606055 h 6060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48586" h="606055">
                  <a:moveTo>
                    <a:pt x="0" y="606055"/>
                  </a:moveTo>
                  <a:cubicBezTo>
                    <a:pt x="110755" y="303027"/>
                    <a:pt x="221511" y="0"/>
                    <a:pt x="329609" y="0"/>
                  </a:cubicBezTo>
                  <a:cubicBezTo>
                    <a:pt x="437707" y="0"/>
                    <a:pt x="543146" y="303027"/>
                    <a:pt x="648586" y="606055"/>
                  </a:cubicBezTo>
                </a:path>
              </a:pathLst>
            </a:custGeom>
            <a:ln w="19050">
              <a:solidFill>
                <a:srgbClr val="0066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Left Brace 12">
              <a:extLst>
                <a:ext uri="{FF2B5EF4-FFF2-40B4-BE49-F238E27FC236}">
                  <a16:creationId xmlns:a16="http://schemas.microsoft.com/office/drawing/2014/main" id="{B7172AC3-C91D-4768-A65B-6A812ADD1B93}"/>
                </a:ext>
              </a:extLst>
            </p:cNvPr>
            <p:cNvSpPr/>
            <p:nvPr/>
          </p:nvSpPr>
          <p:spPr>
            <a:xfrm>
              <a:off x="6071193" y="2349793"/>
              <a:ext cx="159483" cy="287084"/>
            </a:xfrm>
            <a:prstGeom prst="leftBrace">
              <a:avLst/>
            </a:prstGeom>
            <a:ln>
              <a:solidFill>
                <a:srgbClr val="006699"/>
              </a:solidFill>
            </a:ln>
            <a:scene3d>
              <a:camera prst="orthographicFront">
                <a:rot lat="0" lon="0" rev="5400000"/>
              </a:camera>
              <a:lightRig rig="threePt" dir="t"/>
            </a:scene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AC7769D8-5D75-4883-9134-5D639B68D0DF}"/>
                </a:ext>
              </a:extLst>
            </p:cNvPr>
            <p:cNvSpPr txBox="1"/>
            <p:nvPr/>
          </p:nvSpPr>
          <p:spPr>
            <a:xfrm>
              <a:off x="5925346" y="2520595"/>
              <a:ext cx="52450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000" dirty="0"/>
                <a:t>Cos </a:t>
              </a:r>
              <a:r>
                <a:rPr lang="sv-SE" sz="1000" dirty="0">
                  <a:sym typeface="Symbol"/>
                </a:rPr>
                <a:t></a:t>
              </a:r>
              <a:endParaRPr lang="en-US" sz="1000" dirty="0"/>
            </a:p>
          </p:txBody>
        </p:sp>
      </p:grpSp>
      <p:grpSp>
        <p:nvGrpSpPr>
          <p:cNvPr id="15" name="Group 59">
            <a:extLst>
              <a:ext uri="{FF2B5EF4-FFF2-40B4-BE49-F238E27FC236}">
                <a16:creationId xmlns:a16="http://schemas.microsoft.com/office/drawing/2014/main" id="{6D0EB102-AE43-4FB0-818E-01226416C668}"/>
              </a:ext>
            </a:extLst>
          </p:cNvPr>
          <p:cNvGrpSpPr>
            <a:grpSpLocks noChangeAspect="1"/>
          </p:cNvGrpSpPr>
          <p:nvPr/>
        </p:nvGrpSpPr>
        <p:grpSpPr>
          <a:xfrm>
            <a:off x="3276000" y="3780000"/>
            <a:ext cx="2327338" cy="1728000"/>
            <a:chOff x="5720317" y="3817771"/>
            <a:chExt cx="2336708" cy="1734957"/>
          </a:xfrm>
        </p:grpSpPr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CDB2FC90-0D36-47DA-A98C-B0E9ED317A02}"/>
                </a:ext>
              </a:extLst>
            </p:cNvPr>
            <p:cNvCxnSpPr/>
            <p:nvPr/>
          </p:nvCxnSpPr>
          <p:spPr>
            <a:xfrm flipV="1">
              <a:off x="5984384" y="4795284"/>
              <a:ext cx="1968769" cy="1852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5F49C741-E2F3-43D0-9586-796A386AD21A}"/>
                </a:ext>
              </a:extLst>
            </p:cNvPr>
            <p:cNvCxnSpPr/>
            <p:nvPr/>
          </p:nvCxnSpPr>
          <p:spPr>
            <a:xfrm rot="5400000" flipH="1" flipV="1">
              <a:off x="5193090" y="4725128"/>
              <a:ext cx="1583382" cy="79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F9BC332A-FE16-4436-853C-A108D08D9E73}"/>
                </a:ext>
              </a:extLst>
            </p:cNvPr>
            <p:cNvSpPr txBox="1"/>
            <p:nvPr/>
          </p:nvSpPr>
          <p:spPr>
            <a:xfrm>
              <a:off x="7837093" y="4765238"/>
              <a:ext cx="21993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000" dirty="0"/>
                <a:t>t</a:t>
              </a:r>
              <a:endParaRPr lang="en-US" sz="1000" dirty="0"/>
            </a:p>
          </p:txBody>
        </p:sp>
        <p:grpSp>
          <p:nvGrpSpPr>
            <p:cNvPr id="19" name="Group 41">
              <a:extLst>
                <a:ext uri="{FF2B5EF4-FFF2-40B4-BE49-F238E27FC236}">
                  <a16:creationId xmlns:a16="http://schemas.microsoft.com/office/drawing/2014/main" id="{EDD68865-E7AF-48C4-A9F6-3BF93EA77A69}"/>
                </a:ext>
              </a:extLst>
            </p:cNvPr>
            <p:cNvGrpSpPr/>
            <p:nvPr/>
          </p:nvGrpSpPr>
          <p:grpSpPr>
            <a:xfrm>
              <a:off x="5720317" y="4049232"/>
              <a:ext cx="1137695" cy="904533"/>
              <a:chOff x="3662927" y="4634023"/>
              <a:chExt cx="909073" cy="904533"/>
            </a:xfrm>
          </p:grpSpPr>
          <p:sp>
            <p:nvSpPr>
              <p:cNvPr id="26" name="Arc 25">
                <a:extLst>
                  <a:ext uri="{FF2B5EF4-FFF2-40B4-BE49-F238E27FC236}">
                    <a16:creationId xmlns:a16="http://schemas.microsoft.com/office/drawing/2014/main" id="{5BC4C3B4-D25F-4EE2-A9AA-FBE641CEDC23}"/>
                  </a:ext>
                </a:extLst>
              </p:cNvPr>
              <p:cNvSpPr/>
              <p:nvPr/>
            </p:nvSpPr>
            <p:spPr>
              <a:xfrm>
                <a:off x="4067930" y="5229250"/>
                <a:ext cx="504070" cy="288040"/>
              </a:xfrm>
              <a:prstGeom prst="arc">
                <a:avLst/>
              </a:prstGeom>
              <a:ln w="19050">
                <a:solidFill>
                  <a:srgbClr val="0066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000" dirty="0"/>
              </a:p>
            </p:txBody>
          </p:sp>
          <p:sp>
            <p:nvSpPr>
              <p:cNvPr id="27" name="Arc 26">
                <a:extLst>
                  <a:ext uri="{FF2B5EF4-FFF2-40B4-BE49-F238E27FC236}">
                    <a16:creationId xmlns:a16="http://schemas.microsoft.com/office/drawing/2014/main" id="{D5A8BB92-6935-4A05-AB8F-5478D5B0C13E}"/>
                  </a:ext>
                </a:extLst>
              </p:cNvPr>
              <p:cNvSpPr/>
              <p:nvPr/>
            </p:nvSpPr>
            <p:spPr>
              <a:xfrm>
                <a:off x="3662927" y="5250516"/>
                <a:ext cx="504070" cy="288040"/>
              </a:xfrm>
              <a:prstGeom prst="arc">
                <a:avLst/>
              </a:prstGeom>
              <a:ln w="19050">
                <a:solidFill>
                  <a:srgbClr val="006699"/>
                </a:solidFill>
              </a:ln>
              <a:scene3d>
                <a:camera prst="orthographicFront">
                  <a:rot lat="0" lon="10800000" rev="0"/>
                </a:camera>
                <a:lightRig rig="threePt" dir="t"/>
              </a:scene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000" dirty="0"/>
              </a:p>
            </p:txBody>
          </p:sp>
          <p:sp>
            <p:nvSpPr>
              <p:cNvPr id="28" name="Freeform 33">
                <a:extLst>
                  <a:ext uri="{FF2B5EF4-FFF2-40B4-BE49-F238E27FC236}">
                    <a16:creationId xmlns:a16="http://schemas.microsoft.com/office/drawing/2014/main" id="{C636BD69-8D12-4E13-9294-8E5ED42F2275}"/>
                  </a:ext>
                </a:extLst>
              </p:cNvPr>
              <p:cNvSpPr/>
              <p:nvPr/>
            </p:nvSpPr>
            <p:spPr>
              <a:xfrm>
                <a:off x="4157330" y="4634023"/>
                <a:ext cx="180754" cy="607828"/>
              </a:xfrm>
              <a:custGeom>
                <a:avLst/>
                <a:gdLst>
                  <a:gd name="connsiteX0" fmla="*/ 0 w 180754"/>
                  <a:gd name="connsiteY0" fmla="*/ 597196 h 607828"/>
                  <a:gd name="connsiteX1" fmla="*/ 85061 w 180754"/>
                  <a:gd name="connsiteY1" fmla="*/ 1772 h 607828"/>
                  <a:gd name="connsiteX2" fmla="*/ 180754 w 180754"/>
                  <a:gd name="connsiteY2" fmla="*/ 607828 h 6078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0754" h="607828">
                    <a:moveTo>
                      <a:pt x="0" y="597196"/>
                    </a:moveTo>
                    <a:cubicBezTo>
                      <a:pt x="27467" y="298598"/>
                      <a:pt x="54935" y="0"/>
                      <a:pt x="85061" y="1772"/>
                    </a:cubicBezTo>
                    <a:cubicBezTo>
                      <a:pt x="115187" y="3544"/>
                      <a:pt x="147970" y="305686"/>
                      <a:pt x="180754" y="607828"/>
                    </a:cubicBezTo>
                  </a:path>
                </a:pathLst>
              </a:custGeom>
              <a:ln w="19050">
                <a:solidFill>
                  <a:srgbClr val="0066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000" dirty="0"/>
              </a:p>
            </p:txBody>
          </p:sp>
        </p:grpSp>
        <p:sp>
          <p:nvSpPr>
            <p:cNvPr id="20" name="Arc 19">
              <a:extLst>
                <a:ext uri="{FF2B5EF4-FFF2-40B4-BE49-F238E27FC236}">
                  <a16:creationId xmlns:a16="http://schemas.microsoft.com/office/drawing/2014/main" id="{88AE79A7-85FB-4D06-A2F2-7502FF472903}"/>
                </a:ext>
              </a:extLst>
            </p:cNvPr>
            <p:cNvSpPr/>
            <p:nvPr/>
          </p:nvSpPr>
          <p:spPr>
            <a:xfrm rot="10800000">
              <a:off x="6882809" y="4669461"/>
              <a:ext cx="599389" cy="288040"/>
            </a:xfrm>
            <a:prstGeom prst="arc">
              <a:avLst/>
            </a:prstGeom>
            <a:ln w="19050">
              <a:solidFill>
                <a:srgbClr val="0066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000" dirty="0"/>
            </a:p>
          </p:txBody>
        </p:sp>
        <p:sp>
          <p:nvSpPr>
            <p:cNvPr id="21" name="Arc 20">
              <a:extLst>
                <a:ext uri="{FF2B5EF4-FFF2-40B4-BE49-F238E27FC236}">
                  <a16:creationId xmlns:a16="http://schemas.microsoft.com/office/drawing/2014/main" id="{3850470B-D5AC-467D-A8F8-109312A16089}"/>
                </a:ext>
              </a:extLst>
            </p:cNvPr>
            <p:cNvSpPr/>
            <p:nvPr/>
          </p:nvSpPr>
          <p:spPr>
            <a:xfrm rot="10800000">
              <a:off x="7396296" y="4669461"/>
              <a:ext cx="599389" cy="288040"/>
            </a:xfrm>
            <a:prstGeom prst="arc">
              <a:avLst/>
            </a:prstGeom>
            <a:ln w="19050">
              <a:solidFill>
                <a:srgbClr val="006699"/>
              </a:solidFill>
            </a:ln>
            <a:scene3d>
              <a:camera prst="orthographicFront">
                <a:rot lat="0" lon="10800000" rev="0"/>
              </a:camera>
              <a:lightRig rig="threePt" dir="t"/>
            </a:scene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000" dirty="0"/>
            </a:p>
          </p:txBody>
        </p:sp>
        <p:sp>
          <p:nvSpPr>
            <p:cNvPr id="22" name="Freeform 27">
              <a:extLst>
                <a:ext uri="{FF2B5EF4-FFF2-40B4-BE49-F238E27FC236}">
                  <a16:creationId xmlns:a16="http://schemas.microsoft.com/office/drawing/2014/main" id="{C24FAF1A-34D9-47A4-B214-24EDDE05E8DC}"/>
                </a:ext>
              </a:extLst>
            </p:cNvPr>
            <p:cNvSpPr/>
            <p:nvPr/>
          </p:nvSpPr>
          <p:spPr>
            <a:xfrm rot="10800000">
              <a:off x="7171591" y="4944900"/>
              <a:ext cx="214934" cy="607828"/>
            </a:xfrm>
            <a:custGeom>
              <a:avLst/>
              <a:gdLst>
                <a:gd name="connsiteX0" fmla="*/ 0 w 180754"/>
                <a:gd name="connsiteY0" fmla="*/ 597196 h 607828"/>
                <a:gd name="connsiteX1" fmla="*/ 85061 w 180754"/>
                <a:gd name="connsiteY1" fmla="*/ 1772 h 607828"/>
                <a:gd name="connsiteX2" fmla="*/ 180754 w 180754"/>
                <a:gd name="connsiteY2" fmla="*/ 607828 h 6078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0754" h="607828">
                  <a:moveTo>
                    <a:pt x="0" y="597196"/>
                  </a:moveTo>
                  <a:cubicBezTo>
                    <a:pt x="27467" y="298598"/>
                    <a:pt x="54935" y="0"/>
                    <a:pt x="85061" y="1772"/>
                  </a:cubicBezTo>
                  <a:cubicBezTo>
                    <a:pt x="115187" y="3544"/>
                    <a:pt x="147970" y="305686"/>
                    <a:pt x="180754" y="607828"/>
                  </a:cubicBezTo>
                </a:path>
              </a:pathLst>
            </a:custGeom>
            <a:ln w="19050">
              <a:solidFill>
                <a:srgbClr val="0066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000" dirty="0"/>
            </a:p>
          </p:txBody>
        </p:sp>
        <p:sp>
          <p:nvSpPr>
            <p:cNvPr id="23" name="Freeform 28">
              <a:extLst>
                <a:ext uri="{FF2B5EF4-FFF2-40B4-BE49-F238E27FC236}">
                  <a16:creationId xmlns:a16="http://schemas.microsoft.com/office/drawing/2014/main" id="{2305BABA-A264-46A0-B9F7-7EBDFB682FBB}"/>
                </a:ext>
              </a:extLst>
            </p:cNvPr>
            <p:cNvSpPr/>
            <p:nvPr/>
          </p:nvSpPr>
          <p:spPr>
            <a:xfrm>
              <a:off x="5996762" y="4167963"/>
              <a:ext cx="1690577" cy="1233377"/>
            </a:xfrm>
            <a:custGeom>
              <a:avLst/>
              <a:gdLst>
                <a:gd name="connsiteX0" fmla="*/ 0 w 1690577"/>
                <a:gd name="connsiteY0" fmla="*/ 746051 h 1492102"/>
                <a:gd name="connsiteX1" fmla="*/ 435935 w 1690577"/>
                <a:gd name="connsiteY1" fmla="*/ 1772 h 1492102"/>
                <a:gd name="connsiteX2" fmla="*/ 871870 w 1690577"/>
                <a:gd name="connsiteY2" fmla="*/ 756683 h 1492102"/>
                <a:gd name="connsiteX3" fmla="*/ 1286540 w 1690577"/>
                <a:gd name="connsiteY3" fmla="*/ 1490330 h 1492102"/>
                <a:gd name="connsiteX4" fmla="*/ 1690577 w 1690577"/>
                <a:gd name="connsiteY4" fmla="*/ 767316 h 14921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90577" h="1492102">
                  <a:moveTo>
                    <a:pt x="0" y="746051"/>
                  </a:moveTo>
                  <a:cubicBezTo>
                    <a:pt x="145311" y="373025"/>
                    <a:pt x="290623" y="0"/>
                    <a:pt x="435935" y="1772"/>
                  </a:cubicBezTo>
                  <a:cubicBezTo>
                    <a:pt x="581247" y="3544"/>
                    <a:pt x="730103" y="508590"/>
                    <a:pt x="871870" y="756683"/>
                  </a:cubicBezTo>
                  <a:cubicBezTo>
                    <a:pt x="1013637" y="1004776"/>
                    <a:pt x="1150089" y="1488558"/>
                    <a:pt x="1286540" y="1490330"/>
                  </a:cubicBezTo>
                  <a:cubicBezTo>
                    <a:pt x="1422991" y="1492102"/>
                    <a:pt x="1556784" y="1129709"/>
                    <a:pt x="1690577" y="767316"/>
                  </a:cubicBezTo>
                </a:path>
              </a:pathLst>
            </a:custGeom>
            <a:ln w="190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000" dirty="0"/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632F2C5D-3469-4AB0-B18E-C5C22765BC6C}"/>
                </a:ext>
              </a:extLst>
            </p:cNvPr>
            <p:cNvSpPr txBox="1"/>
            <p:nvPr/>
          </p:nvSpPr>
          <p:spPr>
            <a:xfrm>
              <a:off x="6596659" y="4220841"/>
              <a:ext cx="27764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000" dirty="0"/>
                <a:t>U</a:t>
              </a:r>
              <a:endParaRPr lang="en-US" sz="1000" dirty="0"/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9A76A8EC-D954-4177-B090-9A7C9C969641}"/>
                </a:ext>
              </a:extLst>
            </p:cNvPr>
            <p:cNvSpPr txBox="1"/>
            <p:nvPr/>
          </p:nvSpPr>
          <p:spPr>
            <a:xfrm>
              <a:off x="6403814" y="3817771"/>
              <a:ext cx="22794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000" dirty="0"/>
                <a:t>I</a:t>
              </a:r>
              <a:endParaRPr lang="en-US" sz="1000" dirty="0"/>
            </a:p>
          </p:txBody>
        </p:sp>
      </p:grpSp>
      <p:sp>
        <p:nvSpPr>
          <p:cNvPr id="29" name="TextBox 28">
            <a:extLst>
              <a:ext uri="{FF2B5EF4-FFF2-40B4-BE49-F238E27FC236}">
                <a16:creationId xmlns:a16="http://schemas.microsoft.com/office/drawing/2014/main" id="{908AD88D-F007-4CEC-BDAA-0C8527AEE443}"/>
              </a:ext>
            </a:extLst>
          </p:cNvPr>
          <p:cNvSpPr txBox="1"/>
          <p:nvPr/>
        </p:nvSpPr>
        <p:spPr>
          <a:xfrm>
            <a:off x="6263999" y="5760000"/>
            <a:ext cx="2757600" cy="36000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chemeClr val="accent1"/>
                </a:solidFill>
              </a:rPr>
              <a:t>AC </a:t>
            </a:r>
            <a:r>
              <a:rPr lang="en-US" dirty="0" err="1">
                <a:solidFill>
                  <a:schemeClr val="accent1"/>
                </a:solidFill>
              </a:rPr>
              <a:t>hajtás</a:t>
            </a:r>
            <a:endParaRPr lang="en-US" dirty="0">
              <a:solidFill>
                <a:schemeClr val="accent1"/>
              </a:solidFill>
            </a:endParaRPr>
          </a:p>
        </p:txBody>
      </p:sp>
      <p:pic>
        <p:nvPicPr>
          <p:cNvPr id="30" name="Picture 67">
            <a:extLst>
              <a:ext uri="{FF2B5EF4-FFF2-40B4-BE49-F238E27FC236}">
                <a16:creationId xmlns:a16="http://schemas.microsoft.com/office/drawing/2014/main" id="{925565CA-4CBB-4D8E-B111-AA960111D7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 r="748"/>
          <a:stretch>
            <a:fillRect/>
          </a:stretch>
        </p:blipFill>
        <p:spPr bwMode="auto">
          <a:xfrm>
            <a:off x="6264000" y="3672000"/>
            <a:ext cx="2757405" cy="194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2" name="Rectangle 2">
            <a:extLst>
              <a:ext uri="{FF2B5EF4-FFF2-40B4-BE49-F238E27FC236}">
                <a16:creationId xmlns:a16="http://schemas.microsoft.com/office/drawing/2014/main" id="{DD5ABE04-B6C9-440A-B875-E116051FF2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2322000"/>
            <a:ext cx="8280000" cy="720000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342900" indent="-3429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err="1">
                <a:solidFill>
                  <a:srgbClr val="0070C0"/>
                </a:solidFill>
                <a:latin typeface="+mn-lt"/>
              </a:rPr>
              <a:t>Jellemző</a:t>
            </a:r>
            <a:r>
              <a:rPr lang="en-US" sz="3200" dirty="0">
                <a:solidFill>
                  <a:srgbClr val="0070C0"/>
                </a:solidFill>
                <a:latin typeface="+mn-lt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+mn-lt"/>
              </a:rPr>
              <a:t>értékek</a:t>
            </a:r>
            <a:r>
              <a:rPr lang="en-US" sz="3200" dirty="0">
                <a:solidFill>
                  <a:srgbClr val="0070C0"/>
                </a:solidFill>
                <a:latin typeface="+mn-lt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+mn-lt"/>
              </a:rPr>
              <a:t>félvezetős</a:t>
            </a:r>
            <a:r>
              <a:rPr lang="en-US" sz="3200" dirty="0">
                <a:solidFill>
                  <a:srgbClr val="0070C0"/>
                </a:solidFill>
                <a:latin typeface="+mn-lt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+mn-lt"/>
              </a:rPr>
              <a:t>hajtások</a:t>
            </a:r>
            <a:r>
              <a:rPr lang="en-US" sz="3200" dirty="0">
                <a:solidFill>
                  <a:srgbClr val="0070C0"/>
                </a:solidFill>
                <a:latin typeface="+mn-lt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+mn-lt"/>
              </a:rPr>
              <a:t>esetében</a:t>
            </a:r>
            <a:endParaRPr lang="en-US" sz="3200" dirty="0">
              <a:solidFill>
                <a:srgbClr val="0070C0"/>
              </a:solidFill>
              <a:latin typeface="+mn-lt"/>
            </a:endParaRPr>
          </a:p>
          <a:p>
            <a:pPr marL="857250" lvl="1" indent="-457200">
              <a:buFont typeface="Courier New" panose="02070309020205020404" pitchFamily="49" charset="0"/>
              <a:buChar char="-"/>
            </a:pPr>
            <a:r>
              <a:rPr lang="en-US" sz="2800" dirty="0" err="1">
                <a:solidFill>
                  <a:srgbClr val="0070C0"/>
                </a:solidFill>
                <a:latin typeface="+mn-lt"/>
              </a:rPr>
              <a:t>THDv</a:t>
            </a:r>
            <a:r>
              <a:rPr lang="en-US" sz="2800" dirty="0">
                <a:solidFill>
                  <a:srgbClr val="0070C0"/>
                </a:solidFill>
                <a:latin typeface="+mn-lt"/>
              </a:rPr>
              <a:t> = 5 %</a:t>
            </a:r>
          </a:p>
          <a:p>
            <a:pPr marL="857250" lvl="1" indent="-457200">
              <a:buFont typeface="Courier New" panose="02070309020205020404" pitchFamily="49" charset="0"/>
              <a:buChar char="-"/>
            </a:pPr>
            <a:r>
              <a:rPr lang="en-US" sz="2800" dirty="0" err="1">
                <a:solidFill>
                  <a:srgbClr val="0070C0"/>
                </a:solidFill>
                <a:latin typeface="+mn-lt"/>
              </a:rPr>
              <a:t>THDi</a:t>
            </a:r>
            <a:r>
              <a:rPr lang="en-US" sz="2800" dirty="0">
                <a:solidFill>
                  <a:srgbClr val="0070C0"/>
                </a:solidFill>
                <a:latin typeface="+mn-lt"/>
              </a:rPr>
              <a:t> = 80 – 40 %</a:t>
            </a:r>
            <a:endParaRPr lang="hu-HU" sz="28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5" name="Title 1">
            <a:extLst>
              <a:ext uri="{FF2B5EF4-FFF2-40B4-BE49-F238E27FC236}">
                <a16:creationId xmlns:a16="http://schemas.microsoft.com/office/drawing/2014/main" id="{FB856334-7D01-4BE3-BC9F-852A6AEE4E95}"/>
              </a:ext>
            </a:extLst>
          </p:cNvPr>
          <p:cNvSpPr txBox="1">
            <a:spLocks/>
          </p:cNvSpPr>
          <p:nvPr>
            <p:custDataLst>
              <p:tags r:id="rId1"/>
            </p:custDataLst>
          </p:nvPr>
        </p:nvSpPr>
        <p:spPr bwMode="auto">
          <a:xfrm>
            <a:off x="457200" y="413792"/>
            <a:ext cx="8640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9" tIns="45715" rIns="91429" bIns="45715" numCol="1" anchor="ctr" anchorCtr="0" compatLnSpc="1">
            <a:prstTxWarp prst="textNoShape">
              <a:avLst/>
            </a:prstTxWarp>
          </a:bodyPr>
          <a:lstStyle>
            <a:lvl1pPr algn="l" defTabSz="912813" rtl="0" eaLnBrk="1" fontAlgn="base" hangingPunct="1">
              <a:spcBef>
                <a:spcPct val="0"/>
              </a:spcBef>
              <a:spcAft>
                <a:spcPct val="0"/>
              </a:spcAft>
              <a:defRPr sz="3600" kern="1200">
                <a:solidFill>
                  <a:srgbClr val="0070C0"/>
                </a:solidFill>
                <a:latin typeface="+mj-lt"/>
                <a:ea typeface="+mj-ea"/>
                <a:cs typeface="+mj-cs"/>
              </a:defRPr>
            </a:lvl1pPr>
            <a:lvl2pPr algn="l" defTabSz="912813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0070C0"/>
                </a:solidFill>
                <a:latin typeface="Calibri" pitchFamily="34" charset="0"/>
              </a:defRPr>
            </a:lvl2pPr>
            <a:lvl3pPr algn="l" defTabSz="912813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0070C0"/>
                </a:solidFill>
                <a:latin typeface="Calibri" pitchFamily="34" charset="0"/>
              </a:defRPr>
            </a:lvl3pPr>
            <a:lvl4pPr algn="l" defTabSz="912813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0070C0"/>
                </a:solidFill>
                <a:latin typeface="Calibri" pitchFamily="34" charset="0"/>
              </a:defRPr>
            </a:lvl4pPr>
            <a:lvl5pPr algn="l" defTabSz="912813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0070C0"/>
                </a:solidFill>
                <a:latin typeface="Calibri" pitchFamily="34" charset="0"/>
              </a:defRPr>
            </a:lvl5pPr>
            <a:lvl6pPr marL="457200" algn="l" defTabSz="912813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0070C0"/>
                </a:solidFill>
                <a:latin typeface="Calibri" pitchFamily="34" charset="0"/>
              </a:defRPr>
            </a:lvl6pPr>
            <a:lvl7pPr marL="914400" algn="l" defTabSz="912813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0070C0"/>
                </a:solidFill>
                <a:latin typeface="Calibri" pitchFamily="34" charset="0"/>
              </a:defRPr>
            </a:lvl7pPr>
            <a:lvl8pPr marL="1371600" algn="l" defTabSz="912813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0070C0"/>
                </a:solidFill>
                <a:latin typeface="Calibri" pitchFamily="34" charset="0"/>
              </a:defRPr>
            </a:lvl8pPr>
            <a:lvl9pPr marL="1828800" algn="l" defTabSz="912813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0070C0"/>
                </a:solidFill>
                <a:latin typeface="Calibri" pitchFamily="34" charset="0"/>
              </a:defRPr>
            </a:lvl9pPr>
          </a:lstStyle>
          <a:p>
            <a:r>
              <a:rPr lang="en-US" sz="3400" b="1" dirty="0" err="1"/>
              <a:t>Felharmonikusok</a:t>
            </a:r>
            <a:endParaRPr lang="en-US" sz="3400" b="1" dirty="0"/>
          </a:p>
        </p:txBody>
      </p:sp>
      <p:sp>
        <p:nvSpPr>
          <p:cNvPr id="36" name="Content Placeholder 4">
            <a:extLst>
              <a:ext uri="{FF2B5EF4-FFF2-40B4-BE49-F238E27FC236}">
                <a16:creationId xmlns:a16="http://schemas.microsoft.com/office/drawing/2014/main" id="{26F9A10E-23B8-4060-A624-31FC1C9398D0}"/>
              </a:ext>
            </a:extLst>
          </p:cNvPr>
          <p:cNvSpPr txBox="1">
            <a:spLocks/>
          </p:cNvSpPr>
          <p:nvPr>
            <p:custDataLst>
              <p:tags r:id="rId2"/>
            </p:custDataLst>
          </p:nvPr>
        </p:nvSpPr>
        <p:spPr bwMode="auto">
          <a:xfrm>
            <a:off x="457200" y="1600202"/>
            <a:ext cx="8280000" cy="7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9" tIns="45715" rIns="91429" bIns="45715" numCol="1" anchor="ctr" anchorCtr="0" compatLnSpc="1">
            <a:prstTxWarp prst="textNoShape">
              <a:avLst/>
            </a:prstTxWarp>
            <a:noAutofit/>
          </a:bodyPr>
          <a:lstStyle>
            <a:lvl1pPr marL="0" indent="0" algn="ctr" defTabSz="912813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3200" kern="120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  <a:lvl2pPr marL="457145" indent="0" algn="ctr" defTabSz="912813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290" indent="0" algn="ctr" defTabSz="912813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435" indent="0" algn="ctr" defTabSz="912813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581" indent="0" algn="ctr" defTabSz="912813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5726" indent="0" algn="ctr" defTabSz="91429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2871" indent="0" algn="ctr" defTabSz="91429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016" indent="0" algn="ctr" defTabSz="91429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161" indent="0" algn="ctr" defTabSz="91429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rgbClr val="0070C0"/>
                </a:solidFill>
              </a:rPr>
              <a:t>Nemlineáris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terhelések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okozta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torzítás</a:t>
            </a:r>
            <a:endParaRPr lang="hu-H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243502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utoUpdateAnimBg="0"/>
      <p:bldP spid="3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_Klein1">
            <a:extLst>
              <a:ext uri="{FF2B5EF4-FFF2-40B4-BE49-F238E27FC236}">
                <a16:creationId xmlns:a16="http://schemas.microsoft.com/office/drawing/2014/main" id="{9D8D2BBC-7253-449E-8BCC-EC5F63C1EF08}"/>
              </a:ext>
            </a:extLst>
          </p:cNvPr>
          <p:cNvSpPr/>
          <p:nvPr/>
        </p:nvSpPr>
        <p:spPr bwMode="gray">
          <a:xfrm>
            <a:off x="7521139" y="2786368"/>
            <a:ext cx="1792643" cy="288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cs typeface="Times New Roman" pitchFamily="18" charset="0"/>
              </a:rPr>
              <a:t>Motor</a:t>
            </a:r>
          </a:p>
        </p:txBody>
      </p:sp>
      <p:sp>
        <p:nvSpPr>
          <p:cNvPr id="3" name="Ellipse_Klein1">
            <a:extLst>
              <a:ext uri="{FF2B5EF4-FFF2-40B4-BE49-F238E27FC236}">
                <a16:creationId xmlns:a16="http://schemas.microsoft.com/office/drawing/2014/main" id="{6F981B6E-8E46-4742-A2EC-5B988A0D0A5D}"/>
              </a:ext>
            </a:extLst>
          </p:cNvPr>
          <p:cNvSpPr/>
          <p:nvPr/>
        </p:nvSpPr>
        <p:spPr bwMode="gray">
          <a:xfrm>
            <a:off x="6300000" y="2796307"/>
            <a:ext cx="1792643" cy="288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 err="1">
                <a:cs typeface="Times New Roman" pitchFamily="18" charset="0"/>
              </a:rPr>
              <a:t>Hagyományos</a:t>
            </a:r>
            <a:r>
              <a:rPr lang="en-US" sz="1600" dirty="0">
                <a:cs typeface="Times New Roman" pitchFamily="18" charset="0"/>
              </a:rPr>
              <a:t> </a:t>
            </a:r>
            <a:r>
              <a:rPr lang="en-US" sz="1600" dirty="0" err="1">
                <a:cs typeface="Times New Roman" pitchFamily="18" charset="0"/>
              </a:rPr>
              <a:t>frekvenciaváltó</a:t>
            </a:r>
            <a:endParaRPr lang="en-US" sz="1600" dirty="0">
              <a:cs typeface="Times New Roman" pitchFamily="18" charset="0"/>
            </a:endParaRPr>
          </a:p>
        </p:txBody>
      </p:sp>
      <p:sp>
        <p:nvSpPr>
          <p:cNvPr id="4" name="Rechteck 1">
            <a:extLst>
              <a:ext uri="{FF2B5EF4-FFF2-40B4-BE49-F238E27FC236}">
                <a16:creationId xmlns:a16="http://schemas.microsoft.com/office/drawing/2014/main" id="{77C93CC1-21D1-4E95-9629-33D4AF5D5BB1}"/>
              </a:ext>
            </a:extLst>
          </p:cNvPr>
          <p:cNvSpPr/>
          <p:nvPr/>
        </p:nvSpPr>
        <p:spPr bwMode="auto">
          <a:xfrm>
            <a:off x="10112321" y="7086600"/>
            <a:ext cx="1057256" cy="685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rot="0" spcFirstLastPara="0" vertOverflow="overflow" horzOverflow="overflow" vert="horz" wrap="square" lIns="47999" tIns="47999" rIns="47999" bIns="47999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endParaRPr lang="en-US" sz="1900" b="1" dirty="0">
              <a:solidFill>
                <a:srgbClr val="005AC2"/>
              </a:solidFill>
              <a:latin typeface="Arial Narrow" pitchFamily="34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5" name="Rechteck 89">
            <a:extLst>
              <a:ext uri="{FF2B5EF4-FFF2-40B4-BE49-F238E27FC236}">
                <a16:creationId xmlns:a16="http://schemas.microsoft.com/office/drawing/2014/main" id="{92BC4490-5568-4C47-8DD6-68DB2927C204}"/>
              </a:ext>
            </a:extLst>
          </p:cNvPr>
          <p:cNvSpPr/>
          <p:nvPr/>
        </p:nvSpPr>
        <p:spPr bwMode="auto">
          <a:xfrm>
            <a:off x="10315521" y="7289800"/>
            <a:ext cx="1057256" cy="685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rot="0" spcFirstLastPara="0" vertOverflow="overflow" horzOverflow="overflow" vert="horz" wrap="square" lIns="47999" tIns="47999" rIns="47999" bIns="47999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endParaRPr lang="en-US" sz="1900" b="1">
              <a:solidFill>
                <a:srgbClr val="005AC2"/>
              </a:solidFill>
              <a:latin typeface="Arial Narrow" pitchFamily="34" charset="0"/>
              <a:ea typeface="Arial Unicode MS" pitchFamily="34" charset="-128"/>
              <a:cs typeface="Times New Roman" pitchFamily="18" charset="0"/>
            </a:endParaRPr>
          </a:p>
        </p:txBody>
      </p:sp>
      <p:cxnSp>
        <p:nvCxnSpPr>
          <p:cNvPr id="6" name="Gerade Verbindung 136">
            <a:extLst>
              <a:ext uri="{FF2B5EF4-FFF2-40B4-BE49-F238E27FC236}">
                <a16:creationId xmlns:a16="http://schemas.microsoft.com/office/drawing/2014/main" id="{75A33980-EE4C-40DD-B622-31C7ACB79D64}"/>
              </a:ext>
            </a:extLst>
          </p:cNvPr>
          <p:cNvCxnSpPr/>
          <p:nvPr/>
        </p:nvCxnSpPr>
        <p:spPr bwMode="gray">
          <a:xfrm flipV="1">
            <a:off x="1940227" y="2412228"/>
            <a:ext cx="1792515" cy="576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solid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Gerade Verbindung 189">
            <a:extLst>
              <a:ext uri="{FF2B5EF4-FFF2-40B4-BE49-F238E27FC236}">
                <a16:creationId xmlns:a16="http://schemas.microsoft.com/office/drawing/2014/main" id="{EF0B0767-A3A9-49A6-9965-CB729989AFAE}"/>
              </a:ext>
            </a:extLst>
          </p:cNvPr>
          <p:cNvCxnSpPr/>
          <p:nvPr/>
        </p:nvCxnSpPr>
        <p:spPr bwMode="gray">
          <a:xfrm flipH="1">
            <a:off x="3035421" y="3838099"/>
            <a:ext cx="1215983" cy="0"/>
          </a:xfrm>
          <a:prstGeom prst="line">
            <a:avLst/>
          </a:prstGeom>
          <a:ln w="19050">
            <a:solidFill>
              <a:srgbClr val="005AC2"/>
            </a:solidFill>
            <a:prstDash val="sysDot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Gerade Verbindung 190">
            <a:extLst>
              <a:ext uri="{FF2B5EF4-FFF2-40B4-BE49-F238E27FC236}">
                <a16:creationId xmlns:a16="http://schemas.microsoft.com/office/drawing/2014/main" id="{5F7AF10C-5BEE-4E75-8EA8-CF866CC65BDE}"/>
              </a:ext>
            </a:extLst>
          </p:cNvPr>
          <p:cNvCxnSpPr/>
          <p:nvPr/>
        </p:nvCxnSpPr>
        <p:spPr bwMode="gray">
          <a:xfrm flipV="1">
            <a:off x="4239663" y="2412804"/>
            <a:ext cx="0" cy="1386139"/>
          </a:xfrm>
          <a:prstGeom prst="line">
            <a:avLst/>
          </a:prstGeom>
          <a:ln w="19050">
            <a:solidFill>
              <a:srgbClr val="005AC2"/>
            </a:solidFill>
            <a:prstDash val="sysDot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Ellipse_Klein1">
            <a:extLst>
              <a:ext uri="{FF2B5EF4-FFF2-40B4-BE49-F238E27FC236}">
                <a16:creationId xmlns:a16="http://schemas.microsoft.com/office/drawing/2014/main" id="{5D75531F-6E42-409B-8C39-B2765B1549AE}"/>
              </a:ext>
            </a:extLst>
          </p:cNvPr>
          <p:cNvSpPr/>
          <p:nvPr/>
        </p:nvSpPr>
        <p:spPr bwMode="gray">
          <a:xfrm>
            <a:off x="2278660" y="2786368"/>
            <a:ext cx="1792643" cy="288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 err="1">
                <a:cs typeface="Times New Roman" pitchFamily="18" charset="0"/>
              </a:rPr>
              <a:t>Transzformátor</a:t>
            </a:r>
            <a:endParaRPr lang="en-US" sz="1600" dirty="0">
              <a:cs typeface="Times New Roman" pitchFamily="18" charset="0"/>
            </a:endParaRPr>
          </a:p>
        </p:txBody>
      </p:sp>
      <p:sp>
        <p:nvSpPr>
          <p:cNvPr id="10" name="Ellipse_Klein1">
            <a:extLst>
              <a:ext uri="{FF2B5EF4-FFF2-40B4-BE49-F238E27FC236}">
                <a16:creationId xmlns:a16="http://schemas.microsoft.com/office/drawing/2014/main" id="{476E8B9C-D167-4E76-AB3B-ABFDE6901423}"/>
              </a:ext>
            </a:extLst>
          </p:cNvPr>
          <p:cNvSpPr/>
          <p:nvPr/>
        </p:nvSpPr>
        <p:spPr bwMode="gray">
          <a:xfrm>
            <a:off x="691024" y="2786368"/>
            <a:ext cx="1792643" cy="288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 err="1">
                <a:cs typeface="Times New Roman" pitchFamily="18" charset="0"/>
              </a:rPr>
              <a:t>Generátor</a:t>
            </a:r>
            <a:endParaRPr lang="en-US" sz="1600" dirty="0">
              <a:cs typeface="Times New Roman" pitchFamily="18" charset="0"/>
            </a:endParaRPr>
          </a:p>
        </p:txBody>
      </p:sp>
      <p:cxnSp>
        <p:nvCxnSpPr>
          <p:cNvPr id="11" name="Gerade Verbindung 215">
            <a:extLst>
              <a:ext uri="{FF2B5EF4-FFF2-40B4-BE49-F238E27FC236}">
                <a16:creationId xmlns:a16="http://schemas.microsoft.com/office/drawing/2014/main" id="{72CB351A-FC18-4401-A590-23F1A080142E}"/>
              </a:ext>
            </a:extLst>
          </p:cNvPr>
          <p:cNvCxnSpPr/>
          <p:nvPr/>
        </p:nvCxnSpPr>
        <p:spPr bwMode="gray">
          <a:xfrm>
            <a:off x="5709920" y="2412228"/>
            <a:ext cx="2309075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solid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hteck 23">
            <a:extLst>
              <a:ext uri="{FF2B5EF4-FFF2-40B4-BE49-F238E27FC236}">
                <a16:creationId xmlns:a16="http://schemas.microsoft.com/office/drawing/2014/main" id="{AEBB9642-394E-4AB4-8930-778DD5720667}"/>
              </a:ext>
            </a:extLst>
          </p:cNvPr>
          <p:cNvSpPr/>
          <p:nvPr/>
        </p:nvSpPr>
        <p:spPr bwMode="auto">
          <a:xfrm>
            <a:off x="752964" y="3388102"/>
            <a:ext cx="2133187" cy="1171575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solid"/>
            <a:headEnd type="none"/>
            <a:tailEnd type="none"/>
          </a:ln>
          <a:ex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47999" tIns="47999" rIns="47999" bIns="47999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endParaRPr lang="en-US" sz="1900" b="1">
              <a:solidFill>
                <a:srgbClr val="005AC2"/>
              </a:solidFill>
              <a:latin typeface="Arial Narrow" pitchFamily="34" charset="0"/>
              <a:ea typeface="Arial Unicode MS" pitchFamily="34" charset="-128"/>
              <a:cs typeface="Times New Roman" pitchFamily="18" charset="0"/>
            </a:endParaRPr>
          </a:p>
        </p:txBody>
      </p:sp>
      <p:cxnSp>
        <p:nvCxnSpPr>
          <p:cNvPr id="13" name="Gerade Verbindung 27">
            <a:extLst>
              <a:ext uri="{FF2B5EF4-FFF2-40B4-BE49-F238E27FC236}">
                <a16:creationId xmlns:a16="http://schemas.microsoft.com/office/drawing/2014/main" id="{EA4C7525-BF45-43BC-A0EE-5314C4C21656}"/>
              </a:ext>
            </a:extLst>
          </p:cNvPr>
          <p:cNvCxnSpPr/>
          <p:nvPr/>
        </p:nvCxnSpPr>
        <p:spPr bwMode="auto">
          <a:xfrm>
            <a:off x="1028775" y="3388102"/>
            <a:ext cx="0" cy="1171575"/>
          </a:xfrm>
          <a:prstGeom prst="line">
            <a:avLst/>
          </a:prstGeom>
          <a:noFill/>
          <a:ln w="2222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Gerade Verbindung 29">
            <a:extLst>
              <a:ext uri="{FF2B5EF4-FFF2-40B4-BE49-F238E27FC236}">
                <a16:creationId xmlns:a16="http://schemas.microsoft.com/office/drawing/2014/main" id="{751F9DF5-889C-438C-A574-221C56CACC9E}"/>
              </a:ext>
            </a:extLst>
          </p:cNvPr>
          <p:cNvCxnSpPr>
            <a:stCxn id="12" idx="1"/>
            <a:endCxn id="12" idx="3"/>
          </p:cNvCxnSpPr>
          <p:nvPr/>
        </p:nvCxnSpPr>
        <p:spPr bwMode="auto">
          <a:xfrm>
            <a:off x="752964" y="3973889"/>
            <a:ext cx="2133187" cy="0"/>
          </a:xfrm>
          <a:prstGeom prst="line">
            <a:avLst/>
          </a:prstGeom>
          <a:noFill/>
          <a:ln w="127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Gerade Verbindung 225">
            <a:extLst>
              <a:ext uri="{FF2B5EF4-FFF2-40B4-BE49-F238E27FC236}">
                <a16:creationId xmlns:a16="http://schemas.microsoft.com/office/drawing/2014/main" id="{CA944C8E-2F7E-43E5-86C8-999BC9399D40}"/>
              </a:ext>
            </a:extLst>
          </p:cNvPr>
          <p:cNvCxnSpPr/>
          <p:nvPr/>
        </p:nvCxnSpPr>
        <p:spPr bwMode="gray">
          <a:xfrm>
            <a:off x="4966809" y="3850529"/>
            <a:ext cx="2191171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solid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226">
            <a:extLst>
              <a:ext uri="{FF2B5EF4-FFF2-40B4-BE49-F238E27FC236}">
                <a16:creationId xmlns:a16="http://schemas.microsoft.com/office/drawing/2014/main" id="{BE27905D-C64A-4CA3-BEFD-C99F6C2F1453}"/>
              </a:ext>
            </a:extLst>
          </p:cNvPr>
          <p:cNvCxnSpPr/>
          <p:nvPr/>
        </p:nvCxnSpPr>
        <p:spPr bwMode="gray">
          <a:xfrm flipV="1">
            <a:off x="4966809" y="2412805"/>
            <a:ext cx="0" cy="352628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solid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hteck 230">
            <a:extLst>
              <a:ext uri="{FF2B5EF4-FFF2-40B4-BE49-F238E27FC236}">
                <a16:creationId xmlns:a16="http://schemas.microsoft.com/office/drawing/2014/main" id="{9B4BFB09-2099-4472-9CF9-445B6C8B205A}"/>
              </a:ext>
            </a:extLst>
          </p:cNvPr>
          <p:cNvSpPr/>
          <p:nvPr/>
        </p:nvSpPr>
        <p:spPr bwMode="auto">
          <a:xfrm>
            <a:off x="764483" y="3377206"/>
            <a:ext cx="2133187" cy="1171575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solid"/>
            <a:headEnd type="none"/>
            <a:tailEnd type="none"/>
          </a:ln>
          <a:ex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47999" tIns="47999" rIns="47999" bIns="47999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endParaRPr lang="en-US" sz="1900" b="1">
              <a:solidFill>
                <a:srgbClr val="005AC2"/>
              </a:solidFill>
              <a:latin typeface="Arial Narrow" pitchFamily="34" charset="0"/>
              <a:ea typeface="Arial Unicode MS" pitchFamily="34" charset="-128"/>
              <a:cs typeface="Times New Roman" pitchFamily="18" charset="0"/>
            </a:endParaRPr>
          </a:p>
        </p:txBody>
      </p:sp>
      <p:cxnSp>
        <p:nvCxnSpPr>
          <p:cNvPr id="18" name="Gerade Verbindung 231">
            <a:extLst>
              <a:ext uri="{FF2B5EF4-FFF2-40B4-BE49-F238E27FC236}">
                <a16:creationId xmlns:a16="http://schemas.microsoft.com/office/drawing/2014/main" id="{11BFD68D-B617-4767-8E2A-D612EEFD20C8}"/>
              </a:ext>
            </a:extLst>
          </p:cNvPr>
          <p:cNvCxnSpPr/>
          <p:nvPr/>
        </p:nvCxnSpPr>
        <p:spPr bwMode="auto">
          <a:xfrm>
            <a:off x="1040293" y="3377206"/>
            <a:ext cx="0" cy="1171575"/>
          </a:xfrm>
          <a:prstGeom prst="line">
            <a:avLst/>
          </a:prstGeom>
          <a:noFill/>
          <a:ln w="2222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Gerade Verbindung 232">
            <a:extLst>
              <a:ext uri="{FF2B5EF4-FFF2-40B4-BE49-F238E27FC236}">
                <a16:creationId xmlns:a16="http://schemas.microsoft.com/office/drawing/2014/main" id="{0EB211F6-30AB-4B82-8A02-E1B8309AA1A4}"/>
              </a:ext>
            </a:extLst>
          </p:cNvPr>
          <p:cNvCxnSpPr>
            <a:stCxn id="17" idx="1"/>
            <a:endCxn id="17" idx="3"/>
          </p:cNvCxnSpPr>
          <p:nvPr/>
        </p:nvCxnSpPr>
        <p:spPr bwMode="auto">
          <a:xfrm>
            <a:off x="764483" y="3962993"/>
            <a:ext cx="2133187" cy="0"/>
          </a:xfrm>
          <a:prstGeom prst="line">
            <a:avLst/>
          </a:prstGeom>
          <a:noFill/>
          <a:ln w="127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" name="Ellipse_Klein1">
            <a:extLst>
              <a:ext uri="{FF2B5EF4-FFF2-40B4-BE49-F238E27FC236}">
                <a16:creationId xmlns:a16="http://schemas.microsoft.com/office/drawing/2014/main" id="{42EE727D-22EE-4B7F-A764-620711C09807}"/>
              </a:ext>
            </a:extLst>
          </p:cNvPr>
          <p:cNvSpPr/>
          <p:nvPr/>
        </p:nvSpPr>
        <p:spPr bwMode="gray">
          <a:xfrm>
            <a:off x="3165495" y="3957485"/>
            <a:ext cx="1470009" cy="43736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cs typeface="Times New Roman" pitchFamily="18" charset="0"/>
              </a:rPr>
              <a:t>Erősen</a:t>
            </a:r>
            <a:r>
              <a:rPr lang="en-US" sz="1600" dirty="0">
                <a:cs typeface="Times New Roman" pitchFamily="18" charset="0"/>
              </a:rPr>
              <a:t> </a:t>
            </a:r>
            <a:r>
              <a:rPr lang="en-US" sz="1600" dirty="0" err="1">
                <a:cs typeface="Times New Roman" pitchFamily="18" charset="0"/>
              </a:rPr>
              <a:t>torzított</a:t>
            </a:r>
            <a:r>
              <a:rPr lang="en-US" sz="1600" dirty="0">
                <a:cs typeface="Times New Roman" pitchFamily="18" charset="0"/>
              </a:rPr>
              <a:t> </a:t>
            </a:r>
            <a:r>
              <a:rPr lang="en-US" sz="1600" dirty="0" err="1">
                <a:cs typeface="Times New Roman" pitchFamily="18" charset="0"/>
              </a:rPr>
              <a:t>bemeneti</a:t>
            </a:r>
            <a:r>
              <a:rPr lang="en-US" sz="1600" dirty="0">
                <a:cs typeface="Times New Roman" pitchFamily="18" charset="0"/>
              </a:rPr>
              <a:t> </a:t>
            </a:r>
            <a:r>
              <a:rPr lang="en-US" sz="1600" dirty="0" err="1">
                <a:cs typeface="Times New Roman" pitchFamily="18" charset="0"/>
              </a:rPr>
              <a:t>áram</a:t>
            </a:r>
            <a:endParaRPr lang="en-US" sz="1600" dirty="0">
              <a:cs typeface="Times New Roman" pitchFamily="18" charset="0"/>
            </a:endParaRPr>
          </a:p>
        </p:txBody>
      </p:sp>
      <p:sp>
        <p:nvSpPr>
          <p:cNvPr id="21" name="Ellipse_Klein1">
            <a:extLst>
              <a:ext uri="{FF2B5EF4-FFF2-40B4-BE49-F238E27FC236}">
                <a16:creationId xmlns:a16="http://schemas.microsoft.com/office/drawing/2014/main" id="{5749F5ED-36EE-4D04-AA59-116BC6B4A4BA}"/>
              </a:ext>
            </a:extLst>
          </p:cNvPr>
          <p:cNvSpPr/>
          <p:nvPr/>
        </p:nvSpPr>
        <p:spPr bwMode="gray">
          <a:xfrm>
            <a:off x="3165495" y="3957485"/>
            <a:ext cx="1470009" cy="43736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cs typeface="Times New Roman" pitchFamily="18" charset="0"/>
              </a:rPr>
              <a:t>Szinuszos</a:t>
            </a:r>
            <a:r>
              <a:rPr lang="en-US" sz="1600" dirty="0">
                <a:cs typeface="Times New Roman" pitchFamily="18" charset="0"/>
              </a:rPr>
              <a:t> </a:t>
            </a:r>
            <a:r>
              <a:rPr lang="en-US" sz="1600" dirty="0" err="1">
                <a:cs typeface="Times New Roman" pitchFamily="18" charset="0"/>
              </a:rPr>
              <a:t>bemeneti</a:t>
            </a:r>
            <a:r>
              <a:rPr lang="en-US" sz="1600" dirty="0">
                <a:cs typeface="Times New Roman" pitchFamily="18" charset="0"/>
              </a:rPr>
              <a:t> </a:t>
            </a:r>
            <a:r>
              <a:rPr lang="en-US" sz="1600" dirty="0" err="1">
                <a:cs typeface="Times New Roman" pitchFamily="18" charset="0"/>
              </a:rPr>
              <a:t>áram</a:t>
            </a:r>
            <a:endParaRPr lang="en-US" sz="1600" dirty="0">
              <a:cs typeface="Times New Roman" pitchFamily="18" charset="0"/>
            </a:endParaRPr>
          </a:p>
        </p:txBody>
      </p:sp>
      <p:grpSp>
        <p:nvGrpSpPr>
          <p:cNvPr id="22" name="Gruppieren 1032">
            <a:extLst>
              <a:ext uri="{FF2B5EF4-FFF2-40B4-BE49-F238E27FC236}">
                <a16:creationId xmlns:a16="http://schemas.microsoft.com/office/drawing/2014/main" id="{78306D52-198C-4BFE-A76F-C2745525C0CB}"/>
              </a:ext>
            </a:extLst>
          </p:cNvPr>
          <p:cNvGrpSpPr/>
          <p:nvPr/>
        </p:nvGrpSpPr>
        <p:grpSpPr>
          <a:xfrm>
            <a:off x="1067434" y="3599039"/>
            <a:ext cx="1729317" cy="736600"/>
            <a:chOff x="6985000" y="1373188"/>
            <a:chExt cx="1296988" cy="552450"/>
          </a:xfrm>
        </p:grpSpPr>
        <p:sp>
          <p:nvSpPr>
            <p:cNvPr id="23" name="Freeform 18">
              <a:extLst>
                <a:ext uri="{FF2B5EF4-FFF2-40B4-BE49-F238E27FC236}">
                  <a16:creationId xmlns:a16="http://schemas.microsoft.com/office/drawing/2014/main" id="{65BFCFA3-14E3-42A3-9EA0-0047D81557A0}"/>
                </a:ext>
              </a:extLst>
            </p:cNvPr>
            <p:cNvSpPr>
              <a:spLocks/>
            </p:cNvSpPr>
            <p:nvPr/>
          </p:nvSpPr>
          <p:spPr bwMode="auto">
            <a:xfrm>
              <a:off x="6985000" y="1373188"/>
              <a:ext cx="649287" cy="552450"/>
            </a:xfrm>
            <a:custGeom>
              <a:avLst/>
              <a:gdLst>
                <a:gd name="T0" fmla="*/ 0 w 173"/>
                <a:gd name="T1" fmla="*/ 67 h 148"/>
                <a:gd name="T2" fmla="*/ 44 w 173"/>
                <a:gd name="T3" fmla="*/ 0 h 148"/>
                <a:gd name="T4" fmla="*/ 128 w 173"/>
                <a:gd name="T5" fmla="*/ 147 h 148"/>
                <a:gd name="T6" fmla="*/ 173 w 173"/>
                <a:gd name="T7" fmla="*/ 67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3" h="148">
                  <a:moveTo>
                    <a:pt x="0" y="67"/>
                  </a:moveTo>
                  <a:cubicBezTo>
                    <a:pt x="4" y="60"/>
                    <a:pt x="18" y="0"/>
                    <a:pt x="44" y="0"/>
                  </a:cubicBezTo>
                  <a:cubicBezTo>
                    <a:pt x="79" y="0"/>
                    <a:pt x="84" y="148"/>
                    <a:pt x="128" y="147"/>
                  </a:cubicBezTo>
                  <a:cubicBezTo>
                    <a:pt x="149" y="146"/>
                    <a:pt x="160" y="105"/>
                    <a:pt x="173" y="67"/>
                  </a:cubicBezTo>
                </a:path>
              </a:pathLst>
            </a:custGeom>
            <a:noFill/>
            <a:ln w="19050" cap="rnd">
              <a:solidFill>
                <a:srgbClr val="DE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19">
              <a:extLst>
                <a:ext uri="{FF2B5EF4-FFF2-40B4-BE49-F238E27FC236}">
                  <a16:creationId xmlns:a16="http://schemas.microsoft.com/office/drawing/2014/main" id="{0DD4BC3F-B2BD-448F-98AB-618BBD12BF1D}"/>
                </a:ext>
              </a:extLst>
            </p:cNvPr>
            <p:cNvSpPr>
              <a:spLocks/>
            </p:cNvSpPr>
            <p:nvPr/>
          </p:nvSpPr>
          <p:spPr bwMode="auto">
            <a:xfrm>
              <a:off x="7634288" y="1373188"/>
              <a:ext cx="647700" cy="552450"/>
            </a:xfrm>
            <a:custGeom>
              <a:avLst/>
              <a:gdLst>
                <a:gd name="T0" fmla="*/ 0 w 173"/>
                <a:gd name="T1" fmla="*/ 67 h 148"/>
                <a:gd name="T2" fmla="*/ 44 w 173"/>
                <a:gd name="T3" fmla="*/ 0 h 148"/>
                <a:gd name="T4" fmla="*/ 128 w 173"/>
                <a:gd name="T5" fmla="*/ 147 h 148"/>
                <a:gd name="T6" fmla="*/ 173 w 173"/>
                <a:gd name="T7" fmla="*/ 67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3" h="148">
                  <a:moveTo>
                    <a:pt x="0" y="67"/>
                  </a:moveTo>
                  <a:cubicBezTo>
                    <a:pt x="2" y="60"/>
                    <a:pt x="18" y="0"/>
                    <a:pt x="44" y="0"/>
                  </a:cubicBezTo>
                  <a:cubicBezTo>
                    <a:pt x="79" y="0"/>
                    <a:pt x="84" y="148"/>
                    <a:pt x="128" y="147"/>
                  </a:cubicBezTo>
                  <a:cubicBezTo>
                    <a:pt x="149" y="146"/>
                    <a:pt x="160" y="105"/>
                    <a:pt x="173" y="67"/>
                  </a:cubicBezTo>
                </a:path>
              </a:pathLst>
            </a:custGeom>
            <a:noFill/>
            <a:ln w="19050" cap="rnd">
              <a:solidFill>
                <a:srgbClr val="DE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5" name="Gruppieren 102">
            <a:extLst>
              <a:ext uri="{FF2B5EF4-FFF2-40B4-BE49-F238E27FC236}">
                <a16:creationId xmlns:a16="http://schemas.microsoft.com/office/drawing/2014/main" id="{DBA53EC1-E7B1-4678-86DB-F6EE1BFE83FB}"/>
              </a:ext>
            </a:extLst>
          </p:cNvPr>
          <p:cNvGrpSpPr/>
          <p:nvPr/>
        </p:nvGrpSpPr>
        <p:grpSpPr>
          <a:xfrm>
            <a:off x="1048881" y="3582835"/>
            <a:ext cx="1763184" cy="749300"/>
            <a:chOff x="833437" y="3603625"/>
            <a:chExt cx="1470026" cy="561975"/>
          </a:xfrm>
        </p:grpSpPr>
        <p:sp>
          <p:nvSpPr>
            <p:cNvPr id="26" name="Freeform 10">
              <a:extLst>
                <a:ext uri="{FF2B5EF4-FFF2-40B4-BE49-F238E27FC236}">
                  <a16:creationId xmlns:a16="http://schemas.microsoft.com/office/drawing/2014/main" id="{C452BE0C-A41F-4364-AE84-702836C7CA33}"/>
                </a:ext>
              </a:extLst>
            </p:cNvPr>
            <p:cNvSpPr>
              <a:spLocks/>
            </p:cNvSpPr>
            <p:nvPr/>
          </p:nvSpPr>
          <p:spPr bwMode="auto">
            <a:xfrm>
              <a:off x="833437" y="3603625"/>
              <a:ext cx="366713" cy="280987"/>
            </a:xfrm>
            <a:custGeom>
              <a:avLst/>
              <a:gdLst>
                <a:gd name="T0" fmla="*/ 0 w 98"/>
                <a:gd name="T1" fmla="*/ 75 h 75"/>
                <a:gd name="T2" fmla="*/ 13 w 98"/>
                <a:gd name="T3" fmla="*/ 1 h 75"/>
                <a:gd name="T4" fmla="*/ 32 w 98"/>
                <a:gd name="T5" fmla="*/ 25 h 75"/>
                <a:gd name="T6" fmla="*/ 50 w 98"/>
                <a:gd name="T7" fmla="*/ 0 h 75"/>
                <a:gd name="T8" fmla="*/ 61 w 98"/>
                <a:gd name="T9" fmla="*/ 74 h 75"/>
                <a:gd name="T10" fmla="*/ 98 w 98"/>
                <a:gd name="T11" fmla="*/ 74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75">
                  <a:moveTo>
                    <a:pt x="0" y="75"/>
                  </a:moveTo>
                  <a:cubicBezTo>
                    <a:pt x="3" y="50"/>
                    <a:pt x="5" y="1"/>
                    <a:pt x="13" y="1"/>
                  </a:cubicBezTo>
                  <a:cubicBezTo>
                    <a:pt x="21" y="1"/>
                    <a:pt x="26" y="25"/>
                    <a:pt x="32" y="25"/>
                  </a:cubicBezTo>
                  <a:cubicBezTo>
                    <a:pt x="37" y="25"/>
                    <a:pt x="41" y="0"/>
                    <a:pt x="50" y="0"/>
                  </a:cubicBezTo>
                  <a:cubicBezTo>
                    <a:pt x="58" y="0"/>
                    <a:pt x="58" y="50"/>
                    <a:pt x="61" y="74"/>
                  </a:cubicBezTo>
                  <a:cubicBezTo>
                    <a:pt x="72" y="74"/>
                    <a:pt x="86" y="74"/>
                    <a:pt x="98" y="74"/>
                  </a:cubicBezTo>
                </a:path>
              </a:pathLst>
            </a:custGeom>
            <a:noFill/>
            <a:ln w="15875" cap="rnd">
              <a:solidFill>
                <a:srgbClr val="DE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11">
              <a:extLst>
                <a:ext uri="{FF2B5EF4-FFF2-40B4-BE49-F238E27FC236}">
                  <a16:creationId xmlns:a16="http://schemas.microsoft.com/office/drawing/2014/main" id="{25CC884C-9ED6-4E5A-A748-5AE6F184846F}"/>
                </a:ext>
              </a:extLst>
            </p:cNvPr>
            <p:cNvSpPr>
              <a:spLocks/>
            </p:cNvSpPr>
            <p:nvPr/>
          </p:nvSpPr>
          <p:spPr bwMode="auto">
            <a:xfrm>
              <a:off x="1200149" y="3884613"/>
              <a:ext cx="368300" cy="280987"/>
            </a:xfrm>
            <a:custGeom>
              <a:avLst/>
              <a:gdLst>
                <a:gd name="T0" fmla="*/ 0 w 98"/>
                <a:gd name="T1" fmla="*/ 0 h 75"/>
                <a:gd name="T2" fmla="*/ 13 w 98"/>
                <a:gd name="T3" fmla="*/ 74 h 75"/>
                <a:gd name="T4" fmla="*/ 31 w 98"/>
                <a:gd name="T5" fmla="*/ 50 h 75"/>
                <a:gd name="T6" fmla="*/ 49 w 98"/>
                <a:gd name="T7" fmla="*/ 75 h 75"/>
                <a:gd name="T8" fmla="*/ 61 w 98"/>
                <a:gd name="T9" fmla="*/ 1 h 75"/>
                <a:gd name="T10" fmla="*/ 98 w 98"/>
                <a:gd name="T11" fmla="*/ 1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75">
                  <a:moveTo>
                    <a:pt x="0" y="0"/>
                  </a:moveTo>
                  <a:cubicBezTo>
                    <a:pt x="3" y="25"/>
                    <a:pt x="5" y="74"/>
                    <a:pt x="13" y="74"/>
                  </a:cubicBezTo>
                  <a:cubicBezTo>
                    <a:pt x="21" y="74"/>
                    <a:pt x="25" y="50"/>
                    <a:pt x="31" y="50"/>
                  </a:cubicBezTo>
                  <a:cubicBezTo>
                    <a:pt x="36" y="50"/>
                    <a:pt x="41" y="75"/>
                    <a:pt x="49" y="75"/>
                  </a:cubicBezTo>
                  <a:cubicBezTo>
                    <a:pt x="58" y="75"/>
                    <a:pt x="58" y="25"/>
                    <a:pt x="61" y="1"/>
                  </a:cubicBezTo>
                  <a:cubicBezTo>
                    <a:pt x="72" y="1"/>
                    <a:pt x="86" y="1"/>
                    <a:pt x="98" y="1"/>
                  </a:cubicBezTo>
                </a:path>
              </a:pathLst>
            </a:custGeom>
            <a:noFill/>
            <a:ln w="15875" cap="rnd">
              <a:solidFill>
                <a:srgbClr val="DE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12">
              <a:extLst>
                <a:ext uri="{FF2B5EF4-FFF2-40B4-BE49-F238E27FC236}">
                  <a16:creationId xmlns:a16="http://schemas.microsoft.com/office/drawing/2014/main" id="{721D03F1-70F8-49A7-A1E8-478CCE1E7251}"/>
                </a:ext>
              </a:extLst>
            </p:cNvPr>
            <p:cNvSpPr>
              <a:spLocks/>
            </p:cNvSpPr>
            <p:nvPr/>
          </p:nvSpPr>
          <p:spPr bwMode="auto">
            <a:xfrm>
              <a:off x="1571625" y="3603625"/>
              <a:ext cx="368300" cy="280987"/>
            </a:xfrm>
            <a:custGeom>
              <a:avLst/>
              <a:gdLst>
                <a:gd name="T0" fmla="*/ 0 w 98"/>
                <a:gd name="T1" fmla="*/ 75 h 75"/>
                <a:gd name="T2" fmla="*/ 13 w 98"/>
                <a:gd name="T3" fmla="*/ 1 h 75"/>
                <a:gd name="T4" fmla="*/ 31 w 98"/>
                <a:gd name="T5" fmla="*/ 25 h 75"/>
                <a:gd name="T6" fmla="*/ 49 w 98"/>
                <a:gd name="T7" fmla="*/ 0 h 75"/>
                <a:gd name="T8" fmla="*/ 61 w 98"/>
                <a:gd name="T9" fmla="*/ 74 h 75"/>
                <a:gd name="T10" fmla="*/ 98 w 98"/>
                <a:gd name="T11" fmla="*/ 74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75">
                  <a:moveTo>
                    <a:pt x="0" y="75"/>
                  </a:moveTo>
                  <a:cubicBezTo>
                    <a:pt x="3" y="50"/>
                    <a:pt x="4" y="1"/>
                    <a:pt x="13" y="1"/>
                  </a:cubicBezTo>
                  <a:cubicBezTo>
                    <a:pt x="21" y="1"/>
                    <a:pt x="25" y="25"/>
                    <a:pt x="31" y="25"/>
                  </a:cubicBezTo>
                  <a:cubicBezTo>
                    <a:pt x="36" y="25"/>
                    <a:pt x="41" y="0"/>
                    <a:pt x="49" y="0"/>
                  </a:cubicBezTo>
                  <a:cubicBezTo>
                    <a:pt x="58" y="0"/>
                    <a:pt x="57" y="50"/>
                    <a:pt x="61" y="74"/>
                  </a:cubicBezTo>
                  <a:cubicBezTo>
                    <a:pt x="72" y="74"/>
                    <a:pt x="86" y="74"/>
                    <a:pt x="98" y="74"/>
                  </a:cubicBezTo>
                </a:path>
              </a:pathLst>
            </a:custGeom>
            <a:noFill/>
            <a:ln w="15875" cap="rnd">
              <a:solidFill>
                <a:srgbClr val="DE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13">
              <a:extLst>
                <a:ext uri="{FF2B5EF4-FFF2-40B4-BE49-F238E27FC236}">
                  <a16:creationId xmlns:a16="http://schemas.microsoft.com/office/drawing/2014/main" id="{C1F3EE0F-88ED-4406-BDE6-579AE8CD99D9}"/>
                </a:ext>
              </a:extLst>
            </p:cNvPr>
            <p:cNvSpPr>
              <a:spLocks/>
            </p:cNvSpPr>
            <p:nvPr/>
          </p:nvSpPr>
          <p:spPr bwMode="auto">
            <a:xfrm>
              <a:off x="1939925" y="3884613"/>
              <a:ext cx="363538" cy="280987"/>
            </a:xfrm>
            <a:custGeom>
              <a:avLst/>
              <a:gdLst>
                <a:gd name="T0" fmla="*/ 0 w 97"/>
                <a:gd name="T1" fmla="*/ 0 h 75"/>
                <a:gd name="T2" fmla="*/ 12 w 97"/>
                <a:gd name="T3" fmla="*/ 74 h 75"/>
                <a:gd name="T4" fmla="*/ 31 w 97"/>
                <a:gd name="T5" fmla="*/ 50 h 75"/>
                <a:gd name="T6" fmla="*/ 49 w 97"/>
                <a:gd name="T7" fmla="*/ 75 h 75"/>
                <a:gd name="T8" fmla="*/ 60 w 97"/>
                <a:gd name="T9" fmla="*/ 1 h 75"/>
                <a:gd name="T10" fmla="*/ 97 w 97"/>
                <a:gd name="T11" fmla="*/ 1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7" h="75">
                  <a:moveTo>
                    <a:pt x="0" y="0"/>
                  </a:moveTo>
                  <a:cubicBezTo>
                    <a:pt x="2" y="25"/>
                    <a:pt x="4" y="74"/>
                    <a:pt x="12" y="74"/>
                  </a:cubicBezTo>
                  <a:cubicBezTo>
                    <a:pt x="21" y="74"/>
                    <a:pt x="25" y="50"/>
                    <a:pt x="31" y="50"/>
                  </a:cubicBezTo>
                  <a:cubicBezTo>
                    <a:pt x="36" y="50"/>
                    <a:pt x="41" y="75"/>
                    <a:pt x="49" y="75"/>
                  </a:cubicBezTo>
                  <a:cubicBezTo>
                    <a:pt x="58" y="75"/>
                    <a:pt x="57" y="25"/>
                    <a:pt x="60" y="1"/>
                  </a:cubicBezTo>
                  <a:cubicBezTo>
                    <a:pt x="72" y="1"/>
                    <a:pt x="86" y="1"/>
                    <a:pt x="97" y="1"/>
                  </a:cubicBezTo>
                </a:path>
              </a:pathLst>
            </a:custGeom>
            <a:noFill/>
            <a:ln w="15875" cap="rnd">
              <a:solidFill>
                <a:srgbClr val="DE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cxnSp>
        <p:nvCxnSpPr>
          <p:cNvPr id="30" name="Gerade Verbindung 304">
            <a:extLst>
              <a:ext uri="{FF2B5EF4-FFF2-40B4-BE49-F238E27FC236}">
                <a16:creationId xmlns:a16="http://schemas.microsoft.com/office/drawing/2014/main" id="{AD66B032-C5CC-43F1-BC30-BC510742BB75}"/>
              </a:ext>
            </a:extLst>
          </p:cNvPr>
          <p:cNvCxnSpPr/>
          <p:nvPr/>
        </p:nvCxnSpPr>
        <p:spPr bwMode="gray">
          <a:xfrm>
            <a:off x="5638800" y="2412228"/>
            <a:ext cx="2380195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solid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" name="Gruppieren 20">
            <a:extLst>
              <a:ext uri="{FF2B5EF4-FFF2-40B4-BE49-F238E27FC236}">
                <a16:creationId xmlns:a16="http://schemas.microsoft.com/office/drawing/2014/main" id="{5A7C1FEE-8973-4711-86BA-4CF7FB5560C7}"/>
              </a:ext>
            </a:extLst>
          </p:cNvPr>
          <p:cNvGrpSpPr/>
          <p:nvPr/>
        </p:nvGrpSpPr>
        <p:grpSpPr>
          <a:xfrm>
            <a:off x="1234466" y="2004970"/>
            <a:ext cx="705761" cy="814516"/>
            <a:chOff x="925849" y="2689794"/>
            <a:chExt cx="529321" cy="610887"/>
          </a:xfrm>
        </p:grpSpPr>
        <p:sp>
          <p:nvSpPr>
            <p:cNvPr id="32" name="Ellipse 7">
              <a:extLst>
                <a:ext uri="{FF2B5EF4-FFF2-40B4-BE49-F238E27FC236}">
                  <a16:creationId xmlns:a16="http://schemas.microsoft.com/office/drawing/2014/main" id="{E496AD6B-4B32-49C3-AD28-828A335BEA22}"/>
                </a:ext>
              </a:extLst>
            </p:cNvPr>
            <p:cNvSpPr/>
            <p:nvPr/>
          </p:nvSpPr>
          <p:spPr bwMode="auto">
            <a:xfrm>
              <a:off x="925849" y="2724879"/>
              <a:ext cx="529321" cy="529321"/>
            </a:xfrm>
            <a:prstGeom prst="ellipse">
              <a:avLst/>
            </a:prstGeom>
            <a:noFill/>
            <a:ln w="15875">
              <a:solidFill>
                <a:schemeClr val="tx1"/>
              </a:solidFill>
            </a:ln>
            <a:effectLst/>
            <a:extLst/>
          </p:spPr>
          <p:txBody>
  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defTabSz="1219170" fontAlgn="base">
                <a:spcBef>
                  <a:spcPct val="0"/>
                </a:spcBef>
                <a:spcAft>
                  <a:spcPct val="0"/>
                </a:spcAft>
              </a:pPr>
              <a:endParaRPr lang="de-DE" sz="1900" b="1">
                <a:solidFill>
                  <a:srgbClr val="005AC2"/>
                </a:solidFill>
                <a:latin typeface="Arial Narrow" pitchFamily="34" charset="0"/>
                <a:ea typeface="Arial Unicode MS" pitchFamily="34" charset="-128"/>
                <a:cs typeface="Times New Roman" pitchFamily="18" charset="0"/>
              </a:endParaRPr>
            </a:p>
          </p:txBody>
        </p:sp>
        <p:sp>
          <p:nvSpPr>
            <p:cNvPr id="33" name="Textfeld 18">
              <a:extLst>
                <a:ext uri="{FF2B5EF4-FFF2-40B4-BE49-F238E27FC236}">
                  <a16:creationId xmlns:a16="http://schemas.microsoft.com/office/drawing/2014/main" id="{8E3A9CAE-E914-43A7-BBB8-A7B10AA9260B}"/>
                </a:ext>
              </a:extLst>
            </p:cNvPr>
            <p:cNvSpPr txBox="1"/>
            <p:nvPr/>
          </p:nvSpPr>
          <p:spPr>
            <a:xfrm>
              <a:off x="1055178" y="2727929"/>
              <a:ext cx="270663" cy="4962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3700" dirty="0"/>
                <a:t>G</a:t>
              </a:r>
            </a:p>
          </p:txBody>
        </p:sp>
        <p:sp>
          <p:nvSpPr>
            <p:cNvPr id="34" name="Rechteck 19">
              <a:extLst>
                <a:ext uri="{FF2B5EF4-FFF2-40B4-BE49-F238E27FC236}">
                  <a16:creationId xmlns:a16="http://schemas.microsoft.com/office/drawing/2014/main" id="{0D65956F-9207-4CAD-B9D2-74A78B4F49CC}"/>
                </a:ext>
              </a:extLst>
            </p:cNvPr>
            <p:cNvSpPr/>
            <p:nvPr/>
          </p:nvSpPr>
          <p:spPr bwMode="auto">
            <a:xfrm>
              <a:off x="1167650" y="2689794"/>
              <a:ext cx="45719" cy="4571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  <a:extLst/>
          </p:spPr>
          <p:txBody>
  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defTabSz="1219170" fontAlgn="base">
                <a:spcBef>
                  <a:spcPct val="0"/>
                </a:spcBef>
                <a:spcAft>
                  <a:spcPct val="0"/>
                </a:spcAft>
              </a:pPr>
              <a:endParaRPr lang="de-DE" sz="1900" b="1">
                <a:solidFill>
                  <a:srgbClr val="005AC2"/>
                </a:solidFill>
                <a:latin typeface="Arial Narrow" pitchFamily="34" charset="0"/>
                <a:ea typeface="Arial Unicode MS" pitchFamily="34" charset="-128"/>
                <a:cs typeface="Times New Roman" pitchFamily="18" charset="0"/>
              </a:endParaRPr>
            </a:p>
          </p:txBody>
        </p:sp>
        <p:sp>
          <p:nvSpPr>
            <p:cNvPr id="35" name="Rechteck 91">
              <a:extLst>
                <a:ext uri="{FF2B5EF4-FFF2-40B4-BE49-F238E27FC236}">
                  <a16:creationId xmlns:a16="http://schemas.microsoft.com/office/drawing/2014/main" id="{2B793AE4-D779-4266-8E8F-50B2426DFD0C}"/>
                </a:ext>
              </a:extLst>
            </p:cNvPr>
            <p:cNvSpPr/>
            <p:nvPr/>
          </p:nvSpPr>
          <p:spPr bwMode="auto">
            <a:xfrm>
              <a:off x="1167650" y="3254962"/>
              <a:ext cx="45719" cy="4571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  <a:extLst/>
          </p:spPr>
          <p:txBody>
  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defTabSz="1219170" fontAlgn="base">
                <a:spcBef>
                  <a:spcPct val="0"/>
                </a:spcBef>
                <a:spcAft>
                  <a:spcPct val="0"/>
                </a:spcAft>
              </a:pPr>
              <a:endParaRPr lang="de-DE" sz="1900" b="1">
                <a:solidFill>
                  <a:srgbClr val="005AC2"/>
                </a:solidFill>
                <a:latin typeface="Arial Narrow" pitchFamily="34" charset="0"/>
                <a:ea typeface="Arial Unicode MS" pitchFamily="34" charset="-128"/>
                <a:cs typeface="Times New Roman" pitchFamily="18" charset="0"/>
              </a:endParaRPr>
            </a:p>
          </p:txBody>
        </p:sp>
      </p:grpSp>
      <p:pic>
        <p:nvPicPr>
          <p:cNvPr id="36" name="Picture 29">
            <a:extLst>
              <a:ext uri="{FF2B5EF4-FFF2-40B4-BE49-F238E27FC236}">
                <a16:creationId xmlns:a16="http://schemas.microsoft.com/office/drawing/2014/main" id="{58C98643-8788-49A3-8B6D-D44D8F5792BA}"/>
              </a:ext>
            </a:extLst>
          </p:cNvPr>
          <p:cNvPicPr/>
          <p:nvPr/>
        </p:nvPicPr>
        <p:blipFill rotWithShape="1">
          <a:blip r:embed="rId3"/>
          <a:srcRect l="2742" t="3882" r="-1"/>
          <a:stretch/>
        </p:blipFill>
        <p:spPr>
          <a:xfrm>
            <a:off x="2530474" y="2004970"/>
            <a:ext cx="1284587" cy="689292"/>
          </a:xfrm>
          <a:prstGeom prst="rect">
            <a:avLst/>
          </a:prstGeom>
        </p:spPr>
      </p:pic>
      <p:pic>
        <p:nvPicPr>
          <p:cNvPr id="37" name="Picture 8" descr="http://pixabay.com/static/uploads/photo/2013/07/13/11/47/computer-158675_640.png">
            <a:extLst>
              <a:ext uri="{FF2B5EF4-FFF2-40B4-BE49-F238E27FC236}">
                <a16:creationId xmlns:a16="http://schemas.microsoft.com/office/drawing/2014/main" id="{A80808B0-2987-4CA2-B890-753384B4BE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9580" y="3285530"/>
            <a:ext cx="1520005" cy="1242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8" name="Gerade Verbindung 112">
            <a:extLst>
              <a:ext uri="{FF2B5EF4-FFF2-40B4-BE49-F238E27FC236}">
                <a16:creationId xmlns:a16="http://schemas.microsoft.com/office/drawing/2014/main" id="{B42BB014-AC44-4787-8557-3C4C490B680D}"/>
              </a:ext>
            </a:extLst>
          </p:cNvPr>
          <p:cNvCxnSpPr/>
          <p:nvPr/>
        </p:nvCxnSpPr>
        <p:spPr bwMode="gray">
          <a:xfrm>
            <a:off x="4966809" y="4894807"/>
            <a:ext cx="21936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solid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9" name="Picture 2" descr="http://www.megalicht.de/contents/media/5009870.jpg">
            <a:extLst>
              <a:ext uri="{FF2B5EF4-FFF2-40B4-BE49-F238E27FC236}">
                <a16:creationId xmlns:a16="http://schemas.microsoft.com/office/drawing/2014/main" id="{EE844B57-6014-4F92-A652-F0BB081E04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157980" y="4557942"/>
            <a:ext cx="1076181" cy="675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6" descr="http://www.hydrogroup.de/fileadmin/redakteur/bilder/produkte/steuerungstechnik/automation/seite/schaltschrank.jpg">
            <a:extLst>
              <a:ext uri="{FF2B5EF4-FFF2-40B4-BE49-F238E27FC236}">
                <a16:creationId xmlns:a16="http://schemas.microsoft.com/office/drawing/2014/main" id="{22E591EE-5D7C-4E20-9254-91442592E6C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7889"/>
          <a:stretch/>
        </p:blipFill>
        <p:spPr bwMode="auto">
          <a:xfrm>
            <a:off x="7212195" y="5397671"/>
            <a:ext cx="969780" cy="1176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1" name="Gerade Verbindung 123">
            <a:extLst>
              <a:ext uri="{FF2B5EF4-FFF2-40B4-BE49-F238E27FC236}">
                <a16:creationId xmlns:a16="http://schemas.microsoft.com/office/drawing/2014/main" id="{2A1E437F-67B8-4211-8258-9AC0850B68A2}"/>
              </a:ext>
            </a:extLst>
          </p:cNvPr>
          <p:cNvCxnSpPr/>
          <p:nvPr/>
        </p:nvCxnSpPr>
        <p:spPr bwMode="gray">
          <a:xfrm>
            <a:off x="4966809" y="5939085"/>
            <a:ext cx="21936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solid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hteck 235">
            <a:extLst>
              <a:ext uri="{FF2B5EF4-FFF2-40B4-BE49-F238E27FC236}">
                <a16:creationId xmlns:a16="http://schemas.microsoft.com/office/drawing/2014/main" id="{9C01DABA-77C7-4A68-90C7-400574C98937}"/>
              </a:ext>
            </a:extLst>
          </p:cNvPr>
          <p:cNvSpPr/>
          <p:nvPr/>
        </p:nvSpPr>
        <p:spPr bwMode="auto">
          <a:xfrm>
            <a:off x="7386320" y="3464561"/>
            <a:ext cx="830605" cy="492924"/>
          </a:xfrm>
          <a:prstGeom prst="rect">
            <a:avLst/>
          </a:prstGeom>
          <a:solidFill>
            <a:srgbClr val="005AC2"/>
          </a:solidFill>
          <a:ln>
            <a:noFill/>
          </a:ln>
          <a:effectLst/>
          <a:extLst/>
        </p:spPr>
        <p:txBody>
          <a:bodyPr rot="0" spcFirstLastPara="0" vertOverflow="overflow" horzOverflow="overflow" vert="horz" wrap="square" lIns="47999" tIns="47999" rIns="47999" bIns="4799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1219170" fontAlgn="base">
              <a:spcBef>
                <a:spcPct val="0"/>
              </a:spcBef>
              <a:spcAft>
                <a:spcPct val="0"/>
              </a:spcAft>
            </a:pPr>
            <a:r>
              <a:rPr lang="de-DE" sz="1900" b="1" dirty="0">
                <a:solidFill>
                  <a:schemeClr val="bg1"/>
                </a:solidFill>
                <a:latin typeface="Arial Narrow" pitchFamily="34" charset="0"/>
                <a:ea typeface="Arial Unicode MS" pitchFamily="34" charset="-128"/>
                <a:cs typeface="Times New Roman" pitchFamily="18" charset="0"/>
              </a:rPr>
              <a:t>Error</a:t>
            </a:r>
          </a:p>
        </p:txBody>
      </p:sp>
      <p:sp>
        <p:nvSpPr>
          <p:cNvPr id="43" name="Freeform 10">
            <a:extLst>
              <a:ext uri="{FF2B5EF4-FFF2-40B4-BE49-F238E27FC236}">
                <a16:creationId xmlns:a16="http://schemas.microsoft.com/office/drawing/2014/main" id="{C09862A6-0BF6-4A41-8DB7-383E6F23D9D0}"/>
              </a:ext>
            </a:extLst>
          </p:cNvPr>
          <p:cNvSpPr>
            <a:spLocks/>
          </p:cNvSpPr>
          <p:nvPr/>
        </p:nvSpPr>
        <p:spPr bwMode="auto">
          <a:xfrm rot="13419769">
            <a:off x="8043013" y="4947441"/>
            <a:ext cx="124883" cy="345017"/>
          </a:xfrm>
          <a:custGeom>
            <a:avLst/>
            <a:gdLst>
              <a:gd name="T0" fmla="*/ 25 w 25"/>
              <a:gd name="T1" fmla="*/ 2 h 69"/>
              <a:gd name="T2" fmla="*/ 23 w 25"/>
              <a:gd name="T3" fmla="*/ 0 h 69"/>
              <a:gd name="T4" fmla="*/ 23 w 25"/>
              <a:gd name="T5" fmla="*/ 69 h 69"/>
              <a:gd name="T6" fmla="*/ 25 w 25"/>
              <a:gd name="T7" fmla="*/ 67 h 69"/>
              <a:gd name="T8" fmla="*/ 25 w 25"/>
              <a:gd name="T9" fmla="*/ 2 h 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" h="69">
                <a:moveTo>
                  <a:pt x="25" y="2"/>
                </a:moveTo>
                <a:cubicBezTo>
                  <a:pt x="23" y="0"/>
                  <a:pt x="23" y="0"/>
                  <a:pt x="23" y="0"/>
                </a:cubicBezTo>
                <a:cubicBezTo>
                  <a:pt x="22" y="2"/>
                  <a:pt x="0" y="44"/>
                  <a:pt x="23" y="69"/>
                </a:cubicBezTo>
                <a:cubicBezTo>
                  <a:pt x="25" y="67"/>
                  <a:pt x="25" y="67"/>
                  <a:pt x="25" y="67"/>
                </a:cubicBezTo>
                <a:cubicBezTo>
                  <a:pt x="4" y="43"/>
                  <a:pt x="25" y="2"/>
                  <a:pt x="25" y="2"/>
                </a:cubicBezTo>
              </a:path>
            </a:pathLst>
          </a:custGeom>
          <a:solidFill>
            <a:srgbClr val="005AC2"/>
          </a:solidFill>
          <a:ln w="9525">
            <a:solidFill>
              <a:srgbClr val="005AC2"/>
            </a:solidFill>
            <a:round/>
            <a:headEnd/>
            <a:tailEnd/>
          </a:ln>
        </p:spPr>
        <p:txBody>
          <a:bodyPr vert="horz" wrap="square" lIns="121917" tIns="60958" rIns="121917" bIns="60958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44" name="Freeform 11">
            <a:extLst>
              <a:ext uri="{FF2B5EF4-FFF2-40B4-BE49-F238E27FC236}">
                <a16:creationId xmlns:a16="http://schemas.microsoft.com/office/drawing/2014/main" id="{D0982746-2274-4F08-B1E3-0EB828E9A72D}"/>
              </a:ext>
            </a:extLst>
          </p:cNvPr>
          <p:cNvSpPr>
            <a:spLocks/>
          </p:cNvSpPr>
          <p:nvPr/>
        </p:nvSpPr>
        <p:spPr bwMode="auto">
          <a:xfrm rot="13419769">
            <a:off x="8130924" y="4967741"/>
            <a:ext cx="175683" cy="520700"/>
          </a:xfrm>
          <a:custGeom>
            <a:avLst/>
            <a:gdLst>
              <a:gd name="T0" fmla="*/ 33 w 35"/>
              <a:gd name="T1" fmla="*/ 0 h 104"/>
              <a:gd name="T2" fmla="*/ 33 w 35"/>
              <a:gd name="T3" fmla="*/ 104 h 104"/>
              <a:gd name="T4" fmla="*/ 35 w 35"/>
              <a:gd name="T5" fmla="*/ 101 h 104"/>
              <a:gd name="T6" fmla="*/ 35 w 35"/>
              <a:gd name="T7" fmla="*/ 101 h 104"/>
              <a:gd name="T8" fmla="*/ 35 w 35"/>
              <a:gd name="T9" fmla="*/ 3 h 1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5" h="104">
                <a:moveTo>
                  <a:pt x="33" y="0"/>
                </a:moveTo>
                <a:cubicBezTo>
                  <a:pt x="32" y="1"/>
                  <a:pt x="0" y="52"/>
                  <a:pt x="33" y="104"/>
                </a:cubicBezTo>
                <a:cubicBezTo>
                  <a:pt x="35" y="101"/>
                  <a:pt x="35" y="101"/>
                  <a:pt x="35" y="101"/>
                </a:cubicBezTo>
                <a:cubicBezTo>
                  <a:pt x="35" y="101"/>
                  <a:pt x="35" y="101"/>
                  <a:pt x="35" y="101"/>
                </a:cubicBezTo>
                <a:cubicBezTo>
                  <a:pt x="4" y="52"/>
                  <a:pt x="35" y="3"/>
                  <a:pt x="35" y="3"/>
                </a:cubicBezTo>
              </a:path>
            </a:pathLst>
          </a:custGeom>
          <a:solidFill>
            <a:srgbClr val="005AC2"/>
          </a:solidFill>
          <a:ln w="9525">
            <a:solidFill>
              <a:srgbClr val="005AC2"/>
            </a:solidFill>
            <a:round/>
            <a:headEnd/>
            <a:tailEnd/>
          </a:ln>
        </p:spPr>
        <p:txBody>
          <a:bodyPr vert="horz" wrap="square" lIns="121917" tIns="60958" rIns="121917" bIns="60958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45" name="Freeform 10">
            <a:extLst>
              <a:ext uri="{FF2B5EF4-FFF2-40B4-BE49-F238E27FC236}">
                <a16:creationId xmlns:a16="http://schemas.microsoft.com/office/drawing/2014/main" id="{81A515ED-B290-4FCA-92D5-8C6F5273AC80}"/>
              </a:ext>
            </a:extLst>
          </p:cNvPr>
          <p:cNvSpPr>
            <a:spLocks/>
          </p:cNvSpPr>
          <p:nvPr/>
        </p:nvSpPr>
        <p:spPr bwMode="auto">
          <a:xfrm rot="13419769">
            <a:off x="7988517" y="4953229"/>
            <a:ext cx="60959" cy="168412"/>
          </a:xfrm>
          <a:custGeom>
            <a:avLst/>
            <a:gdLst>
              <a:gd name="T0" fmla="*/ 25 w 25"/>
              <a:gd name="T1" fmla="*/ 2 h 69"/>
              <a:gd name="T2" fmla="*/ 23 w 25"/>
              <a:gd name="T3" fmla="*/ 0 h 69"/>
              <a:gd name="T4" fmla="*/ 23 w 25"/>
              <a:gd name="T5" fmla="*/ 69 h 69"/>
              <a:gd name="T6" fmla="*/ 25 w 25"/>
              <a:gd name="T7" fmla="*/ 67 h 69"/>
              <a:gd name="T8" fmla="*/ 25 w 25"/>
              <a:gd name="T9" fmla="*/ 2 h 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" h="69">
                <a:moveTo>
                  <a:pt x="25" y="2"/>
                </a:moveTo>
                <a:cubicBezTo>
                  <a:pt x="23" y="0"/>
                  <a:pt x="23" y="0"/>
                  <a:pt x="23" y="0"/>
                </a:cubicBezTo>
                <a:cubicBezTo>
                  <a:pt x="22" y="2"/>
                  <a:pt x="0" y="44"/>
                  <a:pt x="23" y="69"/>
                </a:cubicBezTo>
                <a:cubicBezTo>
                  <a:pt x="25" y="67"/>
                  <a:pt x="25" y="67"/>
                  <a:pt x="25" y="67"/>
                </a:cubicBezTo>
                <a:cubicBezTo>
                  <a:pt x="4" y="43"/>
                  <a:pt x="25" y="2"/>
                  <a:pt x="25" y="2"/>
                </a:cubicBezTo>
              </a:path>
            </a:pathLst>
          </a:custGeom>
          <a:solidFill>
            <a:srgbClr val="005AC2"/>
          </a:solidFill>
          <a:ln w="9525">
            <a:solidFill>
              <a:srgbClr val="005AC2"/>
            </a:solidFill>
            <a:round/>
            <a:headEnd/>
            <a:tailEnd/>
          </a:ln>
        </p:spPr>
        <p:txBody>
          <a:bodyPr vert="horz" wrap="square" lIns="121917" tIns="60958" rIns="121917" bIns="60958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46" name="Ellipse 267">
            <a:extLst>
              <a:ext uri="{FF2B5EF4-FFF2-40B4-BE49-F238E27FC236}">
                <a16:creationId xmlns:a16="http://schemas.microsoft.com/office/drawing/2014/main" id="{7D7CD7E3-7962-452D-A42E-BD1575F1EEEA}"/>
              </a:ext>
            </a:extLst>
          </p:cNvPr>
          <p:cNvSpPr/>
          <p:nvPr/>
        </p:nvSpPr>
        <p:spPr bwMode="auto">
          <a:xfrm>
            <a:off x="7258264" y="5793723"/>
            <a:ext cx="384151" cy="384151"/>
          </a:xfrm>
          <a:prstGeom prst="ellipse">
            <a:avLst/>
          </a:prstGeom>
          <a:solidFill>
            <a:srgbClr val="DE0000"/>
          </a:solidFill>
          <a:ln>
            <a:noFill/>
          </a:ln>
          <a:effectLst>
            <a:softEdge rad="88900"/>
          </a:effectLst>
          <a:extLst/>
        </p:spPr>
        <p:txBody>
          <a:bodyPr rot="0" spcFirstLastPara="0" vertOverflow="overflow" horzOverflow="overflow" vert="horz" wrap="square" lIns="47999" tIns="47999" rIns="47999" bIns="47999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endParaRPr lang="de-DE" sz="1900" b="1">
              <a:solidFill>
                <a:srgbClr val="005AC2"/>
              </a:solidFill>
              <a:latin typeface="Arial Narrow" pitchFamily="34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47" name="Ellipse 146">
            <a:extLst>
              <a:ext uri="{FF2B5EF4-FFF2-40B4-BE49-F238E27FC236}">
                <a16:creationId xmlns:a16="http://schemas.microsoft.com/office/drawing/2014/main" id="{F585E08C-41A3-4C1B-8AFC-0915BFC401E1}"/>
              </a:ext>
            </a:extLst>
          </p:cNvPr>
          <p:cNvSpPr/>
          <p:nvPr/>
        </p:nvSpPr>
        <p:spPr bwMode="auto">
          <a:xfrm>
            <a:off x="7488758" y="5793723"/>
            <a:ext cx="384151" cy="384151"/>
          </a:xfrm>
          <a:prstGeom prst="ellipse">
            <a:avLst/>
          </a:prstGeom>
          <a:solidFill>
            <a:srgbClr val="DE0000"/>
          </a:solidFill>
          <a:ln>
            <a:noFill/>
          </a:ln>
          <a:effectLst>
            <a:softEdge rad="88900"/>
          </a:effectLst>
          <a:extLst/>
        </p:spPr>
        <p:txBody>
          <a:bodyPr rot="0" spcFirstLastPara="0" vertOverflow="overflow" horzOverflow="overflow" vert="horz" wrap="square" lIns="47999" tIns="47999" rIns="47999" bIns="47999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endParaRPr lang="de-DE" sz="1900" b="1">
              <a:solidFill>
                <a:srgbClr val="005AC2"/>
              </a:solidFill>
              <a:latin typeface="Arial Narrow" pitchFamily="34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48" name="Ellipse 147">
            <a:extLst>
              <a:ext uri="{FF2B5EF4-FFF2-40B4-BE49-F238E27FC236}">
                <a16:creationId xmlns:a16="http://schemas.microsoft.com/office/drawing/2014/main" id="{B3EC3C4E-FA62-42EE-82E7-120B0460BE10}"/>
              </a:ext>
            </a:extLst>
          </p:cNvPr>
          <p:cNvSpPr/>
          <p:nvPr/>
        </p:nvSpPr>
        <p:spPr bwMode="auto">
          <a:xfrm>
            <a:off x="7768399" y="5477789"/>
            <a:ext cx="384151" cy="384151"/>
          </a:xfrm>
          <a:prstGeom prst="ellipse">
            <a:avLst/>
          </a:prstGeom>
          <a:solidFill>
            <a:srgbClr val="DE0000"/>
          </a:solidFill>
          <a:ln>
            <a:noFill/>
          </a:ln>
          <a:effectLst>
            <a:softEdge rad="88900"/>
          </a:effectLst>
          <a:extLst/>
        </p:spPr>
        <p:txBody>
          <a:bodyPr rot="0" spcFirstLastPara="0" vertOverflow="overflow" horzOverflow="overflow" vert="horz" wrap="square" lIns="47999" tIns="47999" rIns="47999" bIns="47999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endParaRPr lang="de-DE" sz="1900" b="1">
              <a:solidFill>
                <a:srgbClr val="005AC2"/>
              </a:solidFill>
              <a:latin typeface="Arial Narrow" pitchFamily="34" charset="0"/>
              <a:ea typeface="Arial Unicode MS" pitchFamily="34" charset="-128"/>
              <a:cs typeface="Times New Roman" pitchFamily="18" charset="0"/>
            </a:endParaRPr>
          </a:p>
        </p:txBody>
      </p:sp>
      <p:cxnSp>
        <p:nvCxnSpPr>
          <p:cNvPr id="49" name="Gerade Verbindung 217">
            <a:extLst>
              <a:ext uri="{FF2B5EF4-FFF2-40B4-BE49-F238E27FC236}">
                <a16:creationId xmlns:a16="http://schemas.microsoft.com/office/drawing/2014/main" id="{AC76C051-DFEF-420F-A0D9-C646D3D59E12}"/>
              </a:ext>
            </a:extLst>
          </p:cNvPr>
          <p:cNvCxnSpPr/>
          <p:nvPr/>
        </p:nvCxnSpPr>
        <p:spPr bwMode="gray">
          <a:xfrm>
            <a:off x="3815062" y="2412228"/>
            <a:ext cx="2048069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solid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Gerade Verbindung 159">
            <a:extLst>
              <a:ext uri="{FF2B5EF4-FFF2-40B4-BE49-F238E27FC236}">
                <a16:creationId xmlns:a16="http://schemas.microsoft.com/office/drawing/2014/main" id="{03964284-76FA-4A8B-A38E-6C8CBEBB9B34}"/>
              </a:ext>
            </a:extLst>
          </p:cNvPr>
          <p:cNvCxnSpPr/>
          <p:nvPr/>
        </p:nvCxnSpPr>
        <p:spPr bwMode="gray">
          <a:xfrm flipH="1">
            <a:off x="3035421" y="3838575"/>
            <a:ext cx="1215983" cy="0"/>
          </a:xfrm>
          <a:prstGeom prst="line">
            <a:avLst/>
          </a:prstGeom>
          <a:ln w="19050">
            <a:solidFill>
              <a:srgbClr val="69A12B"/>
            </a:solidFill>
            <a:prstDash val="sysDot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Gerade Verbindung 160">
            <a:extLst>
              <a:ext uri="{FF2B5EF4-FFF2-40B4-BE49-F238E27FC236}">
                <a16:creationId xmlns:a16="http://schemas.microsoft.com/office/drawing/2014/main" id="{0D23E1FB-4FF6-4997-B598-7BD36C5AE7A6}"/>
              </a:ext>
            </a:extLst>
          </p:cNvPr>
          <p:cNvCxnSpPr/>
          <p:nvPr/>
        </p:nvCxnSpPr>
        <p:spPr bwMode="gray">
          <a:xfrm flipV="1">
            <a:off x="4239663" y="2413280"/>
            <a:ext cx="0" cy="1386139"/>
          </a:xfrm>
          <a:prstGeom prst="line">
            <a:avLst/>
          </a:prstGeom>
          <a:ln w="19050">
            <a:solidFill>
              <a:srgbClr val="69A12B"/>
            </a:solidFill>
            <a:prstDash val="sysDot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Freeform 22">
            <a:extLst>
              <a:ext uri="{FF2B5EF4-FFF2-40B4-BE49-F238E27FC236}">
                <a16:creationId xmlns:a16="http://schemas.microsoft.com/office/drawing/2014/main" id="{13688BC4-51EF-4D5D-9795-07B3B5EB3111}"/>
              </a:ext>
            </a:extLst>
          </p:cNvPr>
          <p:cNvSpPr>
            <a:spLocks/>
          </p:cNvSpPr>
          <p:nvPr/>
        </p:nvSpPr>
        <p:spPr bwMode="auto">
          <a:xfrm>
            <a:off x="8716794" y="4233533"/>
            <a:ext cx="423349" cy="337737"/>
          </a:xfrm>
          <a:custGeom>
            <a:avLst/>
            <a:gdLst>
              <a:gd name="T0" fmla="*/ 183 w 228"/>
              <a:gd name="T1" fmla="*/ 12 h 182"/>
              <a:gd name="T2" fmla="*/ 128 w 228"/>
              <a:gd name="T3" fmla="*/ 56 h 182"/>
              <a:gd name="T4" fmla="*/ 93 w 228"/>
              <a:gd name="T5" fmla="*/ 98 h 182"/>
              <a:gd name="T6" fmla="*/ 65 w 228"/>
              <a:gd name="T7" fmla="*/ 145 h 182"/>
              <a:gd name="T8" fmla="*/ 62 w 228"/>
              <a:gd name="T9" fmla="*/ 151 h 182"/>
              <a:gd name="T10" fmla="*/ 44 w 228"/>
              <a:gd name="T11" fmla="*/ 133 h 182"/>
              <a:gd name="T12" fmla="*/ 0 w 228"/>
              <a:gd name="T13" fmla="*/ 116 h 182"/>
              <a:gd name="T14" fmla="*/ 30 w 228"/>
              <a:gd name="T15" fmla="*/ 149 h 182"/>
              <a:gd name="T16" fmla="*/ 47 w 228"/>
              <a:gd name="T17" fmla="*/ 168 h 182"/>
              <a:gd name="T18" fmla="*/ 52 w 228"/>
              <a:gd name="T19" fmla="*/ 175 h 182"/>
              <a:gd name="T20" fmla="*/ 55 w 228"/>
              <a:gd name="T21" fmla="*/ 179 h 182"/>
              <a:gd name="T22" fmla="*/ 55 w 228"/>
              <a:gd name="T23" fmla="*/ 179 h 182"/>
              <a:gd name="T24" fmla="*/ 55 w 228"/>
              <a:gd name="T25" fmla="*/ 179 h 182"/>
              <a:gd name="T26" fmla="*/ 55 w 228"/>
              <a:gd name="T27" fmla="*/ 179 h 182"/>
              <a:gd name="T28" fmla="*/ 75 w 228"/>
              <a:gd name="T29" fmla="*/ 177 h 182"/>
              <a:gd name="T30" fmla="*/ 75 w 228"/>
              <a:gd name="T31" fmla="*/ 177 h 182"/>
              <a:gd name="T32" fmla="*/ 75 w 228"/>
              <a:gd name="T33" fmla="*/ 176 h 182"/>
              <a:gd name="T34" fmla="*/ 76 w 228"/>
              <a:gd name="T35" fmla="*/ 175 h 182"/>
              <a:gd name="T36" fmla="*/ 77 w 228"/>
              <a:gd name="T37" fmla="*/ 173 h 182"/>
              <a:gd name="T38" fmla="*/ 85 w 228"/>
              <a:gd name="T39" fmla="*/ 155 h 182"/>
              <a:gd name="T40" fmla="*/ 111 w 228"/>
              <a:gd name="T41" fmla="*/ 111 h 182"/>
              <a:gd name="T42" fmla="*/ 144 w 228"/>
              <a:gd name="T43" fmla="*/ 72 h 182"/>
              <a:gd name="T44" fmla="*/ 195 w 228"/>
              <a:gd name="T45" fmla="*/ 30 h 182"/>
              <a:gd name="T46" fmla="*/ 228 w 228"/>
              <a:gd name="T47" fmla="*/ 0 h 182"/>
              <a:gd name="T48" fmla="*/ 183 w 228"/>
              <a:gd name="T49" fmla="*/ 12 h 1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228" h="182">
                <a:moveTo>
                  <a:pt x="183" y="12"/>
                </a:moveTo>
                <a:cubicBezTo>
                  <a:pt x="174" y="17"/>
                  <a:pt x="148" y="35"/>
                  <a:pt x="128" y="56"/>
                </a:cubicBezTo>
                <a:cubicBezTo>
                  <a:pt x="108" y="76"/>
                  <a:pt x="93" y="98"/>
                  <a:pt x="93" y="98"/>
                </a:cubicBezTo>
                <a:cubicBezTo>
                  <a:pt x="93" y="98"/>
                  <a:pt x="77" y="119"/>
                  <a:pt x="65" y="145"/>
                </a:cubicBezTo>
                <a:cubicBezTo>
                  <a:pt x="64" y="147"/>
                  <a:pt x="63" y="149"/>
                  <a:pt x="62" y="151"/>
                </a:cubicBezTo>
                <a:cubicBezTo>
                  <a:pt x="55" y="142"/>
                  <a:pt x="48" y="136"/>
                  <a:pt x="44" y="133"/>
                </a:cubicBezTo>
                <a:cubicBezTo>
                  <a:pt x="29" y="120"/>
                  <a:pt x="17" y="117"/>
                  <a:pt x="0" y="116"/>
                </a:cubicBezTo>
                <a:cubicBezTo>
                  <a:pt x="10" y="129"/>
                  <a:pt x="17" y="138"/>
                  <a:pt x="30" y="149"/>
                </a:cubicBezTo>
                <a:cubicBezTo>
                  <a:pt x="33" y="153"/>
                  <a:pt x="40" y="159"/>
                  <a:pt x="47" y="168"/>
                </a:cubicBezTo>
                <a:cubicBezTo>
                  <a:pt x="49" y="170"/>
                  <a:pt x="51" y="172"/>
                  <a:pt x="52" y="175"/>
                </a:cubicBezTo>
                <a:cubicBezTo>
                  <a:pt x="55" y="179"/>
                  <a:pt x="55" y="179"/>
                  <a:pt x="55" y="179"/>
                </a:cubicBezTo>
                <a:cubicBezTo>
                  <a:pt x="55" y="179"/>
                  <a:pt x="55" y="179"/>
                  <a:pt x="55" y="179"/>
                </a:cubicBezTo>
                <a:cubicBezTo>
                  <a:pt x="55" y="179"/>
                  <a:pt x="55" y="179"/>
                  <a:pt x="55" y="179"/>
                </a:cubicBezTo>
                <a:cubicBezTo>
                  <a:pt x="55" y="179"/>
                  <a:pt x="55" y="179"/>
                  <a:pt x="55" y="179"/>
                </a:cubicBezTo>
                <a:cubicBezTo>
                  <a:pt x="64" y="178"/>
                  <a:pt x="36" y="182"/>
                  <a:pt x="75" y="177"/>
                </a:cubicBezTo>
                <a:cubicBezTo>
                  <a:pt x="75" y="177"/>
                  <a:pt x="75" y="177"/>
                  <a:pt x="75" y="177"/>
                </a:cubicBezTo>
                <a:cubicBezTo>
                  <a:pt x="75" y="176"/>
                  <a:pt x="75" y="176"/>
                  <a:pt x="75" y="176"/>
                </a:cubicBezTo>
                <a:cubicBezTo>
                  <a:pt x="76" y="175"/>
                  <a:pt x="76" y="175"/>
                  <a:pt x="76" y="175"/>
                </a:cubicBezTo>
                <a:cubicBezTo>
                  <a:pt x="77" y="173"/>
                  <a:pt x="77" y="173"/>
                  <a:pt x="77" y="173"/>
                </a:cubicBezTo>
                <a:cubicBezTo>
                  <a:pt x="79" y="167"/>
                  <a:pt x="82" y="161"/>
                  <a:pt x="85" y="155"/>
                </a:cubicBezTo>
                <a:cubicBezTo>
                  <a:pt x="96" y="130"/>
                  <a:pt x="111" y="111"/>
                  <a:pt x="111" y="111"/>
                </a:cubicBezTo>
                <a:cubicBezTo>
                  <a:pt x="111" y="111"/>
                  <a:pt x="125" y="90"/>
                  <a:pt x="144" y="72"/>
                </a:cubicBezTo>
                <a:cubicBezTo>
                  <a:pt x="162" y="52"/>
                  <a:pt x="186" y="36"/>
                  <a:pt x="195" y="30"/>
                </a:cubicBezTo>
                <a:cubicBezTo>
                  <a:pt x="210" y="21"/>
                  <a:pt x="217" y="13"/>
                  <a:pt x="228" y="0"/>
                </a:cubicBezTo>
                <a:cubicBezTo>
                  <a:pt x="211" y="1"/>
                  <a:pt x="199" y="2"/>
                  <a:pt x="183" y="12"/>
                </a:cubicBezTo>
                <a:close/>
              </a:path>
            </a:pathLst>
          </a:custGeom>
          <a:solidFill>
            <a:srgbClr val="69A12B"/>
          </a:solidFill>
          <a:ln>
            <a:noFill/>
          </a:ln>
        </p:spPr>
        <p:txBody>
          <a:bodyPr vert="horz" wrap="square" lIns="121917" tIns="60958" rIns="121917" bIns="60958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53" name="Freeform 22">
            <a:extLst>
              <a:ext uri="{FF2B5EF4-FFF2-40B4-BE49-F238E27FC236}">
                <a16:creationId xmlns:a16="http://schemas.microsoft.com/office/drawing/2014/main" id="{85C84F3A-51CB-42EC-A0EB-2F078E2E02BF}"/>
              </a:ext>
            </a:extLst>
          </p:cNvPr>
          <p:cNvSpPr>
            <a:spLocks/>
          </p:cNvSpPr>
          <p:nvPr/>
        </p:nvSpPr>
        <p:spPr bwMode="auto">
          <a:xfrm>
            <a:off x="8716794" y="5205704"/>
            <a:ext cx="423349" cy="337737"/>
          </a:xfrm>
          <a:custGeom>
            <a:avLst/>
            <a:gdLst>
              <a:gd name="T0" fmla="*/ 183 w 228"/>
              <a:gd name="T1" fmla="*/ 12 h 182"/>
              <a:gd name="T2" fmla="*/ 128 w 228"/>
              <a:gd name="T3" fmla="*/ 56 h 182"/>
              <a:gd name="T4" fmla="*/ 93 w 228"/>
              <a:gd name="T5" fmla="*/ 98 h 182"/>
              <a:gd name="T6" fmla="*/ 65 w 228"/>
              <a:gd name="T7" fmla="*/ 145 h 182"/>
              <a:gd name="T8" fmla="*/ 62 w 228"/>
              <a:gd name="T9" fmla="*/ 151 h 182"/>
              <a:gd name="T10" fmla="*/ 44 w 228"/>
              <a:gd name="T11" fmla="*/ 133 h 182"/>
              <a:gd name="T12" fmla="*/ 0 w 228"/>
              <a:gd name="T13" fmla="*/ 116 h 182"/>
              <a:gd name="T14" fmla="*/ 30 w 228"/>
              <a:gd name="T15" fmla="*/ 149 h 182"/>
              <a:gd name="T16" fmla="*/ 47 w 228"/>
              <a:gd name="T17" fmla="*/ 168 h 182"/>
              <a:gd name="T18" fmla="*/ 52 w 228"/>
              <a:gd name="T19" fmla="*/ 175 h 182"/>
              <a:gd name="T20" fmla="*/ 55 w 228"/>
              <a:gd name="T21" fmla="*/ 179 h 182"/>
              <a:gd name="T22" fmla="*/ 55 w 228"/>
              <a:gd name="T23" fmla="*/ 179 h 182"/>
              <a:gd name="T24" fmla="*/ 55 w 228"/>
              <a:gd name="T25" fmla="*/ 179 h 182"/>
              <a:gd name="T26" fmla="*/ 55 w 228"/>
              <a:gd name="T27" fmla="*/ 179 h 182"/>
              <a:gd name="T28" fmla="*/ 75 w 228"/>
              <a:gd name="T29" fmla="*/ 177 h 182"/>
              <a:gd name="T30" fmla="*/ 75 w 228"/>
              <a:gd name="T31" fmla="*/ 177 h 182"/>
              <a:gd name="T32" fmla="*/ 75 w 228"/>
              <a:gd name="T33" fmla="*/ 176 h 182"/>
              <a:gd name="T34" fmla="*/ 76 w 228"/>
              <a:gd name="T35" fmla="*/ 175 h 182"/>
              <a:gd name="T36" fmla="*/ 77 w 228"/>
              <a:gd name="T37" fmla="*/ 173 h 182"/>
              <a:gd name="T38" fmla="*/ 85 w 228"/>
              <a:gd name="T39" fmla="*/ 155 h 182"/>
              <a:gd name="T40" fmla="*/ 111 w 228"/>
              <a:gd name="T41" fmla="*/ 111 h 182"/>
              <a:gd name="T42" fmla="*/ 144 w 228"/>
              <a:gd name="T43" fmla="*/ 72 h 182"/>
              <a:gd name="T44" fmla="*/ 195 w 228"/>
              <a:gd name="T45" fmla="*/ 30 h 182"/>
              <a:gd name="T46" fmla="*/ 228 w 228"/>
              <a:gd name="T47" fmla="*/ 0 h 182"/>
              <a:gd name="T48" fmla="*/ 183 w 228"/>
              <a:gd name="T49" fmla="*/ 12 h 1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228" h="182">
                <a:moveTo>
                  <a:pt x="183" y="12"/>
                </a:moveTo>
                <a:cubicBezTo>
                  <a:pt x="174" y="17"/>
                  <a:pt x="148" y="35"/>
                  <a:pt x="128" y="56"/>
                </a:cubicBezTo>
                <a:cubicBezTo>
                  <a:pt x="108" y="76"/>
                  <a:pt x="93" y="98"/>
                  <a:pt x="93" y="98"/>
                </a:cubicBezTo>
                <a:cubicBezTo>
                  <a:pt x="93" y="98"/>
                  <a:pt x="77" y="119"/>
                  <a:pt x="65" y="145"/>
                </a:cubicBezTo>
                <a:cubicBezTo>
                  <a:pt x="64" y="147"/>
                  <a:pt x="63" y="149"/>
                  <a:pt x="62" y="151"/>
                </a:cubicBezTo>
                <a:cubicBezTo>
                  <a:pt x="55" y="142"/>
                  <a:pt x="48" y="136"/>
                  <a:pt x="44" y="133"/>
                </a:cubicBezTo>
                <a:cubicBezTo>
                  <a:pt x="29" y="120"/>
                  <a:pt x="17" y="117"/>
                  <a:pt x="0" y="116"/>
                </a:cubicBezTo>
                <a:cubicBezTo>
                  <a:pt x="10" y="129"/>
                  <a:pt x="17" y="138"/>
                  <a:pt x="30" y="149"/>
                </a:cubicBezTo>
                <a:cubicBezTo>
                  <a:pt x="33" y="153"/>
                  <a:pt x="40" y="159"/>
                  <a:pt x="47" y="168"/>
                </a:cubicBezTo>
                <a:cubicBezTo>
                  <a:pt x="49" y="170"/>
                  <a:pt x="51" y="172"/>
                  <a:pt x="52" y="175"/>
                </a:cubicBezTo>
                <a:cubicBezTo>
                  <a:pt x="55" y="179"/>
                  <a:pt x="55" y="179"/>
                  <a:pt x="55" y="179"/>
                </a:cubicBezTo>
                <a:cubicBezTo>
                  <a:pt x="55" y="179"/>
                  <a:pt x="55" y="179"/>
                  <a:pt x="55" y="179"/>
                </a:cubicBezTo>
                <a:cubicBezTo>
                  <a:pt x="55" y="179"/>
                  <a:pt x="55" y="179"/>
                  <a:pt x="55" y="179"/>
                </a:cubicBezTo>
                <a:cubicBezTo>
                  <a:pt x="55" y="179"/>
                  <a:pt x="55" y="179"/>
                  <a:pt x="55" y="179"/>
                </a:cubicBezTo>
                <a:cubicBezTo>
                  <a:pt x="64" y="178"/>
                  <a:pt x="36" y="182"/>
                  <a:pt x="75" y="177"/>
                </a:cubicBezTo>
                <a:cubicBezTo>
                  <a:pt x="75" y="177"/>
                  <a:pt x="75" y="177"/>
                  <a:pt x="75" y="177"/>
                </a:cubicBezTo>
                <a:cubicBezTo>
                  <a:pt x="75" y="176"/>
                  <a:pt x="75" y="176"/>
                  <a:pt x="75" y="176"/>
                </a:cubicBezTo>
                <a:cubicBezTo>
                  <a:pt x="76" y="175"/>
                  <a:pt x="76" y="175"/>
                  <a:pt x="76" y="175"/>
                </a:cubicBezTo>
                <a:cubicBezTo>
                  <a:pt x="77" y="173"/>
                  <a:pt x="77" y="173"/>
                  <a:pt x="77" y="173"/>
                </a:cubicBezTo>
                <a:cubicBezTo>
                  <a:pt x="79" y="167"/>
                  <a:pt x="82" y="161"/>
                  <a:pt x="85" y="155"/>
                </a:cubicBezTo>
                <a:cubicBezTo>
                  <a:pt x="96" y="130"/>
                  <a:pt x="111" y="111"/>
                  <a:pt x="111" y="111"/>
                </a:cubicBezTo>
                <a:cubicBezTo>
                  <a:pt x="111" y="111"/>
                  <a:pt x="125" y="90"/>
                  <a:pt x="144" y="72"/>
                </a:cubicBezTo>
                <a:cubicBezTo>
                  <a:pt x="162" y="52"/>
                  <a:pt x="186" y="36"/>
                  <a:pt x="195" y="30"/>
                </a:cubicBezTo>
                <a:cubicBezTo>
                  <a:pt x="210" y="21"/>
                  <a:pt x="217" y="13"/>
                  <a:pt x="228" y="0"/>
                </a:cubicBezTo>
                <a:cubicBezTo>
                  <a:pt x="211" y="1"/>
                  <a:pt x="199" y="2"/>
                  <a:pt x="183" y="12"/>
                </a:cubicBezTo>
                <a:close/>
              </a:path>
            </a:pathLst>
          </a:custGeom>
          <a:solidFill>
            <a:srgbClr val="69A12B"/>
          </a:solidFill>
          <a:ln>
            <a:noFill/>
          </a:ln>
        </p:spPr>
        <p:txBody>
          <a:bodyPr vert="horz" wrap="square" lIns="121917" tIns="60958" rIns="121917" bIns="60958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54" name="Freeform 22">
            <a:extLst>
              <a:ext uri="{FF2B5EF4-FFF2-40B4-BE49-F238E27FC236}">
                <a16:creationId xmlns:a16="http://schemas.microsoft.com/office/drawing/2014/main" id="{4AA44737-FD3E-4725-B2EC-7A5F6FDA8626}"/>
              </a:ext>
            </a:extLst>
          </p:cNvPr>
          <p:cNvSpPr>
            <a:spLocks/>
          </p:cNvSpPr>
          <p:nvPr/>
        </p:nvSpPr>
        <p:spPr bwMode="auto">
          <a:xfrm>
            <a:off x="8716794" y="6177874"/>
            <a:ext cx="423349" cy="337737"/>
          </a:xfrm>
          <a:custGeom>
            <a:avLst/>
            <a:gdLst>
              <a:gd name="T0" fmla="*/ 183 w 228"/>
              <a:gd name="T1" fmla="*/ 12 h 182"/>
              <a:gd name="T2" fmla="*/ 128 w 228"/>
              <a:gd name="T3" fmla="*/ 56 h 182"/>
              <a:gd name="T4" fmla="*/ 93 w 228"/>
              <a:gd name="T5" fmla="*/ 98 h 182"/>
              <a:gd name="T6" fmla="*/ 65 w 228"/>
              <a:gd name="T7" fmla="*/ 145 h 182"/>
              <a:gd name="T8" fmla="*/ 62 w 228"/>
              <a:gd name="T9" fmla="*/ 151 h 182"/>
              <a:gd name="T10" fmla="*/ 44 w 228"/>
              <a:gd name="T11" fmla="*/ 133 h 182"/>
              <a:gd name="T12" fmla="*/ 0 w 228"/>
              <a:gd name="T13" fmla="*/ 116 h 182"/>
              <a:gd name="T14" fmla="*/ 30 w 228"/>
              <a:gd name="T15" fmla="*/ 149 h 182"/>
              <a:gd name="T16" fmla="*/ 47 w 228"/>
              <a:gd name="T17" fmla="*/ 168 h 182"/>
              <a:gd name="T18" fmla="*/ 52 w 228"/>
              <a:gd name="T19" fmla="*/ 175 h 182"/>
              <a:gd name="T20" fmla="*/ 55 w 228"/>
              <a:gd name="T21" fmla="*/ 179 h 182"/>
              <a:gd name="T22" fmla="*/ 55 w 228"/>
              <a:gd name="T23" fmla="*/ 179 h 182"/>
              <a:gd name="T24" fmla="*/ 55 w 228"/>
              <a:gd name="T25" fmla="*/ 179 h 182"/>
              <a:gd name="T26" fmla="*/ 55 w 228"/>
              <a:gd name="T27" fmla="*/ 179 h 182"/>
              <a:gd name="T28" fmla="*/ 75 w 228"/>
              <a:gd name="T29" fmla="*/ 177 h 182"/>
              <a:gd name="T30" fmla="*/ 75 w 228"/>
              <a:gd name="T31" fmla="*/ 177 h 182"/>
              <a:gd name="T32" fmla="*/ 75 w 228"/>
              <a:gd name="T33" fmla="*/ 176 h 182"/>
              <a:gd name="T34" fmla="*/ 76 w 228"/>
              <a:gd name="T35" fmla="*/ 175 h 182"/>
              <a:gd name="T36" fmla="*/ 77 w 228"/>
              <a:gd name="T37" fmla="*/ 173 h 182"/>
              <a:gd name="T38" fmla="*/ 85 w 228"/>
              <a:gd name="T39" fmla="*/ 155 h 182"/>
              <a:gd name="T40" fmla="*/ 111 w 228"/>
              <a:gd name="T41" fmla="*/ 111 h 182"/>
              <a:gd name="T42" fmla="*/ 144 w 228"/>
              <a:gd name="T43" fmla="*/ 72 h 182"/>
              <a:gd name="T44" fmla="*/ 195 w 228"/>
              <a:gd name="T45" fmla="*/ 30 h 182"/>
              <a:gd name="T46" fmla="*/ 228 w 228"/>
              <a:gd name="T47" fmla="*/ 0 h 182"/>
              <a:gd name="T48" fmla="*/ 183 w 228"/>
              <a:gd name="T49" fmla="*/ 12 h 1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228" h="182">
                <a:moveTo>
                  <a:pt x="183" y="12"/>
                </a:moveTo>
                <a:cubicBezTo>
                  <a:pt x="174" y="17"/>
                  <a:pt x="148" y="35"/>
                  <a:pt x="128" y="56"/>
                </a:cubicBezTo>
                <a:cubicBezTo>
                  <a:pt x="108" y="76"/>
                  <a:pt x="93" y="98"/>
                  <a:pt x="93" y="98"/>
                </a:cubicBezTo>
                <a:cubicBezTo>
                  <a:pt x="93" y="98"/>
                  <a:pt x="77" y="119"/>
                  <a:pt x="65" y="145"/>
                </a:cubicBezTo>
                <a:cubicBezTo>
                  <a:pt x="64" y="147"/>
                  <a:pt x="63" y="149"/>
                  <a:pt x="62" y="151"/>
                </a:cubicBezTo>
                <a:cubicBezTo>
                  <a:pt x="55" y="142"/>
                  <a:pt x="48" y="136"/>
                  <a:pt x="44" y="133"/>
                </a:cubicBezTo>
                <a:cubicBezTo>
                  <a:pt x="29" y="120"/>
                  <a:pt x="17" y="117"/>
                  <a:pt x="0" y="116"/>
                </a:cubicBezTo>
                <a:cubicBezTo>
                  <a:pt x="10" y="129"/>
                  <a:pt x="17" y="138"/>
                  <a:pt x="30" y="149"/>
                </a:cubicBezTo>
                <a:cubicBezTo>
                  <a:pt x="33" y="153"/>
                  <a:pt x="40" y="159"/>
                  <a:pt x="47" y="168"/>
                </a:cubicBezTo>
                <a:cubicBezTo>
                  <a:pt x="49" y="170"/>
                  <a:pt x="51" y="172"/>
                  <a:pt x="52" y="175"/>
                </a:cubicBezTo>
                <a:cubicBezTo>
                  <a:pt x="55" y="179"/>
                  <a:pt x="55" y="179"/>
                  <a:pt x="55" y="179"/>
                </a:cubicBezTo>
                <a:cubicBezTo>
                  <a:pt x="55" y="179"/>
                  <a:pt x="55" y="179"/>
                  <a:pt x="55" y="179"/>
                </a:cubicBezTo>
                <a:cubicBezTo>
                  <a:pt x="55" y="179"/>
                  <a:pt x="55" y="179"/>
                  <a:pt x="55" y="179"/>
                </a:cubicBezTo>
                <a:cubicBezTo>
                  <a:pt x="55" y="179"/>
                  <a:pt x="55" y="179"/>
                  <a:pt x="55" y="179"/>
                </a:cubicBezTo>
                <a:cubicBezTo>
                  <a:pt x="64" y="178"/>
                  <a:pt x="36" y="182"/>
                  <a:pt x="75" y="177"/>
                </a:cubicBezTo>
                <a:cubicBezTo>
                  <a:pt x="75" y="177"/>
                  <a:pt x="75" y="177"/>
                  <a:pt x="75" y="177"/>
                </a:cubicBezTo>
                <a:cubicBezTo>
                  <a:pt x="75" y="176"/>
                  <a:pt x="75" y="176"/>
                  <a:pt x="75" y="176"/>
                </a:cubicBezTo>
                <a:cubicBezTo>
                  <a:pt x="76" y="175"/>
                  <a:pt x="76" y="175"/>
                  <a:pt x="76" y="175"/>
                </a:cubicBezTo>
                <a:cubicBezTo>
                  <a:pt x="77" y="173"/>
                  <a:pt x="77" y="173"/>
                  <a:pt x="77" y="173"/>
                </a:cubicBezTo>
                <a:cubicBezTo>
                  <a:pt x="79" y="167"/>
                  <a:pt x="82" y="161"/>
                  <a:pt x="85" y="155"/>
                </a:cubicBezTo>
                <a:cubicBezTo>
                  <a:pt x="96" y="130"/>
                  <a:pt x="111" y="111"/>
                  <a:pt x="111" y="111"/>
                </a:cubicBezTo>
                <a:cubicBezTo>
                  <a:pt x="111" y="111"/>
                  <a:pt x="125" y="90"/>
                  <a:pt x="144" y="72"/>
                </a:cubicBezTo>
                <a:cubicBezTo>
                  <a:pt x="162" y="52"/>
                  <a:pt x="186" y="36"/>
                  <a:pt x="195" y="30"/>
                </a:cubicBezTo>
                <a:cubicBezTo>
                  <a:pt x="210" y="21"/>
                  <a:pt x="217" y="13"/>
                  <a:pt x="228" y="0"/>
                </a:cubicBezTo>
                <a:cubicBezTo>
                  <a:pt x="211" y="1"/>
                  <a:pt x="199" y="2"/>
                  <a:pt x="183" y="12"/>
                </a:cubicBezTo>
                <a:close/>
              </a:path>
            </a:pathLst>
          </a:custGeom>
          <a:solidFill>
            <a:srgbClr val="69A12B"/>
          </a:solidFill>
          <a:ln>
            <a:noFill/>
          </a:ln>
        </p:spPr>
        <p:txBody>
          <a:bodyPr vert="horz" wrap="square" lIns="121917" tIns="60958" rIns="121917" bIns="60958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grpSp>
        <p:nvGrpSpPr>
          <p:cNvPr id="55" name="Gruppieren 30">
            <a:extLst>
              <a:ext uri="{FF2B5EF4-FFF2-40B4-BE49-F238E27FC236}">
                <a16:creationId xmlns:a16="http://schemas.microsoft.com/office/drawing/2014/main" id="{86D8FE37-C788-46C8-9BD3-275CA146A71F}"/>
              </a:ext>
            </a:extLst>
          </p:cNvPr>
          <p:cNvGrpSpPr/>
          <p:nvPr/>
        </p:nvGrpSpPr>
        <p:grpSpPr>
          <a:xfrm>
            <a:off x="8099184" y="2086645"/>
            <a:ext cx="655617" cy="607617"/>
            <a:chOff x="6648983" y="1538812"/>
            <a:chExt cx="491713" cy="455713"/>
          </a:xfrm>
        </p:grpSpPr>
        <p:grpSp>
          <p:nvGrpSpPr>
            <p:cNvPr id="56" name="Gruppieren 22">
              <a:extLst>
                <a:ext uri="{FF2B5EF4-FFF2-40B4-BE49-F238E27FC236}">
                  <a16:creationId xmlns:a16="http://schemas.microsoft.com/office/drawing/2014/main" id="{570BA459-AF1E-4DD2-8ED6-C718C9AE4D4F}"/>
                </a:ext>
              </a:extLst>
            </p:cNvPr>
            <p:cNvGrpSpPr/>
            <p:nvPr/>
          </p:nvGrpSpPr>
          <p:grpSpPr>
            <a:xfrm>
              <a:off x="6684983" y="1538812"/>
              <a:ext cx="455713" cy="455713"/>
              <a:chOff x="6684983" y="1538812"/>
              <a:chExt cx="455713" cy="455713"/>
            </a:xfrm>
          </p:grpSpPr>
          <p:sp>
            <p:nvSpPr>
              <p:cNvPr id="60" name="Ellipse 94">
                <a:extLst>
                  <a:ext uri="{FF2B5EF4-FFF2-40B4-BE49-F238E27FC236}">
                    <a16:creationId xmlns:a16="http://schemas.microsoft.com/office/drawing/2014/main" id="{9F1C3C15-46BF-4996-A1AD-7AA3EDB96022}"/>
                  </a:ext>
                </a:extLst>
              </p:cNvPr>
              <p:cNvSpPr/>
              <p:nvPr/>
            </p:nvSpPr>
            <p:spPr bwMode="auto">
              <a:xfrm>
                <a:off x="6684983" y="1538812"/>
                <a:ext cx="455713" cy="455713"/>
              </a:xfrm>
              <a:prstGeom prst="ellipse">
                <a:avLst/>
              </a:prstGeom>
              <a:noFill/>
              <a:ln w="15875">
                <a:solidFill>
                  <a:schemeClr val="tx1"/>
                </a:solidFill>
              </a:ln>
              <a:effectLst/>
              <a:extLst/>
            </p:spPr>
            <p:txBody>
    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defTabSz="1219170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1900" b="1">
                  <a:solidFill>
                    <a:srgbClr val="005AC2"/>
                  </a:solidFill>
                  <a:latin typeface="Arial Narrow" pitchFamily="34" charset="0"/>
                  <a:ea typeface="Arial Unicode MS" pitchFamily="34" charset="-128"/>
                  <a:cs typeface="Times New Roman" pitchFamily="18" charset="0"/>
                </a:endParaRPr>
              </a:p>
            </p:txBody>
          </p:sp>
          <p:sp>
            <p:nvSpPr>
              <p:cNvPr id="61" name="Textfeld 95">
                <a:extLst>
                  <a:ext uri="{FF2B5EF4-FFF2-40B4-BE49-F238E27FC236}">
                    <a16:creationId xmlns:a16="http://schemas.microsoft.com/office/drawing/2014/main" id="{240EF179-A504-46DE-A352-DD645EA57214}"/>
                  </a:ext>
                </a:extLst>
              </p:cNvPr>
              <p:cNvSpPr txBox="1"/>
              <p:nvPr/>
            </p:nvSpPr>
            <p:spPr>
              <a:xfrm>
                <a:off x="6796327" y="1566614"/>
                <a:ext cx="233024" cy="3808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e-DE" sz="2700" dirty="0"/>
                  <a:t>M</a:t>
                </a:r>
              </a:p>
            </p:txBody>
          </p:sp>
        </p:grpSp>
        <p:grpSp>
          <p:nvGrpSpPr>
            <p:cNvPr id="57" name="Gruppieren 28">
              <a:extLst>
                <a:ext uri="{FF2B5EF4-FFF2-40B4-BE49-F238E27FC236}">
                  <a16:creationId xmlns:a16="http://schemas.microsoft.com/office/drawing/2014/main" id="{D574CF44-C255-4512-9FBB-0BDFD3D5F165}"/>
                </a:ext>
              </a:extLst>
            </p:cNvPr>
            <p:cNvGrpSpPr/>
            <p:nvPr/>
          </p:nvGrpSpPr>
          <p:grpSpPr>
            <a:xfrm>
              <a:off x="6648983" y="1731346"/>
              <a:ext cx="36000" cy="70644"/>
              <a:chOff x="6592437" y="1320799"/>
              <a:chExt cx="72000" cy="70644"/>
            </a:xfrm>
          </p:grpSpPr>
          <p:cxnSp>
            <p:nvCxnSpPr>
              <p:cNvPr id="58" name="Gerade Verbindung 26">
                <a:extLst>
                  <a:ext uri="{FF2B5EF4-FFF2-40B4-BE49-F238E27FC236}">
                    <a16:creationId xmlns:a16="http://schemas.microsoft.com/office/drawing/2014/main" id="{1FA75EAE-E752-4F6E-B0A1-24E079573143}"/>
                  </a:ext>
                </a:extLst>
              </p:cNvPr>
              <p:cNvCxnSpPr/>
              <p:nvPr/>
            </p:nvCxnSpPr>
            <p:spPr bwMode="auto">
              <a:xfrm>
                <a:off x="6592437" y="1320799"/>
                <a:ext cx="72000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59" name="Gerade Verbindung 103">
                <a:extLst>
                  <a:ext uri="{FF2B5EF4-FFF2-40B4-BE49-F238E27FC236}">
                    <a16:creationId xmlns:a16="http://schemas.microsoft.com/office/drawing/2014/main" id="{D988B95C-74A6-4F26-BDA3-7BDF638E0CEC}"/>
                  </a:ext>
                </a:extLst>
              </p:cNvPr>
              <p:cNvCxnSpPr/>
              <p:nvPr/>
            </p:nvCxnSpPr>
            <p:spPr bwMode="auto">
              <a:xfrm>
                <a:off x="6592437" y="1391443"/>
                <a:ext cx="72000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</p:grpSp>
      <p:grpSp>
        <p:nvGrpSpPr>
          <p:cNvPr id="62" name="Gruppieren 92">
            <a:extLst>
              <a:ext uri="{FF2B5EF4-FFF2-40B4-BE49-F238E27FC236}">
                <a16:creationId xmlns:a16="http://schemas.microsoft.com/office/drawing/2014/main" id="{603FBE4A-74B1-452C-8A36-7AE5958A2841}"/>
              </a:ext>
            </a:extLst>
          </p:cNvPr>
          <p:cNvGrpSpPr/>
          <p:nvPr/>
        </p:nvGrpSpPr>
        <p:grpSpPr>
          <a:xfrm>
            <a:off x="2137462" y="2174804"/>
            <a:ext cx="282397" cy="132659"/>
            <a:chOff x="3439919" y="2512206"/>
            <a:chExt cx="301400" cy="141586"/>
          </a:xfrm>
        </p:grpSpPr>
        <p:sp>
          <p:nvSpPr>
            <p:cNvPr id="63" name="Freeform 9">
              <a:extLst>
                <a:ext uri="{FF2B5EF4-FFF2-40B4-BE49-F238E27FC236}">
                  <a16:creationId xmlns:a16="http://schemas.microsoft.com/office/drawing/2014/main" id="{15FC7122-4444-4AC2-9FDE-9827945920E1}"/>
                </a:ext>
              </a:extLst>
            </p:cNvPr>
            <p:cNvSpPr>
              <a:spLocks/>
            </p:cNvSpPr>
            <p:nvPr/>
          </p:nvSpPr>
          <p:spPr bwMode="gray">
            <a:xfrm rot="5400000" flipV="1">
              <a:off x="3403790" y="2548335"/>
              <a:ext cx="141586" cy="69328"/>
            </a:xfrm>
            <a:custGeom>
              <a:avLst/>
              <a:gdLst>
                <a:gd name="T0" fmla="*/ 3 w 123"/>
                <a:gd name="T1" fmla="*/ 11 h 60"/>
                <a:gd name="T2" fmla="*/ 1 w 123"/>
                <a:gd name="T3" fmla="*/ 9 h 60"/>
                <a:gd name="T4" fmla="*/ 0 w 123"/>
                <a:gd name="T5" fmla="*/ 19 h 60"/>
                <a:gd name="T6" fmla="*/ 14 w 123"/>
                <a:gd name="T7" fmla="*/ 44 h 60"/>
                <a:gd name="T8" fmla="*/ 68 w 123"/>
                <a:gd name="T9" fmla="*/ 36 h 60"/>
                <a:gd name="T10" fmla="*/ 103 w 123"/>
                <a:gd name="T11" fmla="*/ 31 h 60"/>
                <a:gd name="T12" fmla="*/ 121 w 123"/>
                <a:gd name="T13" fmla="*/ 38 h 60"/>
                <a:gd name="T14" fmla="*/ 111 w 123"/>
                <a:gd name="T15" fmla="*/ 16 h 60"/>
                <a:gd name="T16" fmla="*/ 60 w 123"/>
                <a:gd name="T17" fmla="*/ 21 h 60"/>
                <a:gd name="T18" fmla="*/ 3 w 123"/>
                <a:gd name="T19" fmla="*/ 11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3" h="60">
                  <a:moveTo>
                    <a:pt x="3" y="11"/>
                  </a:moveTo>
                  <a:cubicBezTo>
                    <a:pt x="3" y="10"/>
                    <a:pt x="2" y="9"/>
                    <a:pt x="1" y="9"/>
                  </a:cubicBezTo>
                  <a:cubicBezTo>
                    <a:pt x="1" y="8"/>
                    <a:pt x="0" y="12"/>
                    <a:pt x="0" y="19"/>
                  </a:cubicBezTo>
                  <a:cubicBezTo>
                    <a:pt x="0" y="25"/>
                    <a:pt x="6" y="37"/>
                    <a:pt x="14" y="44"/>
                  </a:cubicBezTo>
                  <a:cubicBezTo>
                    <a:pt x="32" y="59"/>
                    <a:pt x="47" y="60"/>
                    <a:pt x="68" y="36"/>
                  </a:cubicBezTo>
                  <a:cubicBezTo>
                    <a:pt x="81" y="20"/>
                    <a:pt x="91" y="21"/>
                    <a:pt x="103" y="31"/>
                  </a:cubicBezTo>
                  <a:cubicBezTo>
                    <a:pt x="112" y="38"/>
                    <a:pt x="119" y="42"/>
                    <a:pt x="121" y="38"/>
                  </a:cubicBezTo>
                  <a:cubicBezTo>
                    <a:pt x="123" y="34"/>
                    <a:pt x="119" y="23"/>
                    <a:pt x="111" y="16"/>
                  </a:cubicBezTo>
                  <a:cubicBezTo>
                    <a:pt x="94" y="1"/>
                    <a:pt x="78" y="0"/>
                    <a:pt x="60" y="21"/>
                  </a:cubicBezTo>
                  <a:cubicBezTo>
                    <a:pt x="37" y="47"/>
                    <a:pt x="25" y="37"/>
                    <a:pt x="3" y="11"/>
                  </a:cubicBezTo>
                  <a:close/>
                </a:path>
              </a:pathLst>
            </a:custGeom>
            <a:solidFill>
              <a:srgbClr val="DE0000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64" name="Freeform 9">
              <a:extLst>
                <a:ext uri="{FF2B5EF4-FFF2-40B4-BE49-F238E27FC236}">
                  <a16:creationId xmlns:a16="http://schemas.microsoft.com/office/drawing/2014/main" id="{93A7F223-D9FE-4E53-B496-8DE78BD4D6A6}"/>
                </a:ext>
              </a:extLst>
            </p:cNvPr>
            <p:cNvSpPr>
              <a:spLocks/>
            </p:cNvSpPr>
            <p:nvPr/>
          </p:nvSpPr>
          <p:spPr bwMode="gray">
            <a:xfrm rot="5400000" flipV="1">
              <a:off x="3635862" y="2548335"/>
              <a:ext cx="141586" cy="69328"/>
            </a:xfrm>
            <a:custGeom>
              <a:avLst/>
              <a:gdLst>
                <a:gd name="T0" fmla="*/ 3 w 123"/>
                <a:gd name="T1" fmla="*/ 11 h 60"/>
                <a:gd name="T2" fmla="*/ 1 w 123"/>
                <a:gd name="T3" fmla="*/ 9 h 60"/>
                <a:gd name="T4" fmla="*/ 0 w 123"/>
                <a:gd name="T5" fmla="*/ 19 h 60"/>
                <a:gd name="T6" fmla="*/ 14 w 123"/>
                <a:gd name="T7" fmla="*/ 44 h 60"/>
                <a:gd name="T8" fmla="*/ 68 w 123"/>
                <a:gd name="T9" fmla="*/ 36 h 60"/>
                <a:gd name="T10" fmla="*/ 103 w 123"/>
                <a:gd name="T11" fmla="*/ 31 h 60"/>
                <a:gd name="T12" fmla="*/ 121 w 123"/>
                <a:gd name="T13" fmla="*/ 38 h 60"/>
                <a:gd name="T14" fmla="*/ 111 w 123"/>
                <a:gd name="T15" fmla="*/ 16 h 60"/>
                <a:gd name="T16" fmla="*/ 60 w 123"/>
                <a:gd name="T17" fmla="*/ 21 h 60"/>
                <a:gd name="T18" fmla="*/ 3 w 123"/>
                <a:gd name="T19" fmla="*/ 11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3" h="60">
                  <a:moveTo>
                    <a:pt x="3" y="11"/>
                  </a:moveTo>
                  <a:cubicBezTo>
                    <a:pt x="3" y="10"/>
                    <a:pt x="2" y="9"/>
                    <a:pt x="1" y="9"/>
                  </a:cubicBezTo>
                  <a:cubicBezTo>
                    <a:pt x="1" y="8"/>
                    <a:pt x="0" y="12"/>
                    <a:pt x="0" y="19"/>
                  </a:cubicBezTo>
                  <a:cubicBezTo>
                    <a:pt x="0" y="25"/>
                    <a:pt x="6" y="37"/>
                    <a:pt x="14" y="44"/>
                  </a:cubicBezTo>
                  <a:cubicBezTo>
                    <a:pt x="32" y="59"/>
                    <a:pt x="47" y="60"/>
                    <a:pt x="68" y="36"/>
                  </a:cubicBezTo>
                  <a:cubicBezTo>
                    <a:pt x="81" y="20"/>
                    <a:pt x="91" y="21"/>
                    <a:pt x="103" y="31"/>
                  </a:cubicBezTo>
                  <a:cubicBezTo>
                    <a:pt x="112" y="38"/>
                    <a:pt x="119" y="42"/>
                    <a:pt x="121" y="38"/>
                  </a:cubicBezTo>
                  <a:cubicBezTo>
                    <a:pt x="123" y="34"/>
                    <a:pt x="119" y="23"/>
                    <a:pt x="111" y="16"/>
                  </a:cubicBezTo>
                  <a:cubicBezTo>
                    <a:pt x="94" y="1"/>
                    <a:pt x="78" y="0"/>
                    <a:pt x="60" y="21"/>
                  </a:cubicBezTo>
                  <a:cubicBezTo>
                    <a:pt x="37" y="47"/>
                    <a:pt x="25" y="37"/>
                    <a:pt x="3" y="11"/>
                  </a:cubicBezTo>
                  <a:close/>
                </a:path>
              </a:pathLst>
            </a:custGeom>
            <a:solidFill>
              <a:srgbClr val="DE0000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65" name="Freeform 9">
              <a:extLst>
                <a:ext uri="{FF2B5EF4-FFF2-40B4-BE49-F238E27FC236}">
                  <a16:creationId xmlns:a16="http://schemas.microsoft.com/office/drawing/2014/main" id="{83B2C2A4-A7A5-486F-8B5F-AC1B44D33A00}"/>
                </a:ext>
              </a:extLst>
            </p:cNvPr>
            <p:cNvSpPr>
              <a:spLocks/>
            </p:cNvSpPr>
            <p:nvPr/>
          </p:nvSpPr>
          <p:spPr bwMode="gray">
            <a:xfrm rot="5400000" flipV="1">
              <a:off x="3519826" y="2548335"/>
              <a:ext cx="141586" cy="69328"/>
            </a:xfrm>
            <a:custGeom>
              <a:avLst/>
              <a:gdLst>
                <a:gd name="T0" fmla="*/ 3 w 123"/>
                <a:gd name="T1" fmla="*/ 11 h 60"/>
                <a:gd name="T2" fmla="*/ 1 w 123"/>
                <a:gd name="T3" fmla="*/ 9 h 60"/>
                <a:gd name="T4" fmla="*/ 0 w 123"/>
                <a:gd name="T5" fmla="*/ 19 h 60"/>
                <a:gd name="T6" fmla="*/ 14 w 123"/>
                <a:gd name="T7" fmla="*/ 44 h 60"/>
                <a:gd name="T8" fmla="*/ 68 w 123"/>
                <a:gd name="T9" fmla="*/ 36 h 60"/>
                <a:gd name="T10" fmla="*/ 103 w 123"/>
                <a:gd name="T11" fmla="*/ 31 h 60"/>
                <a:gd name="T12" fmla="*/ 121 w 123"/>
                <a:gd name="T13" fmla="*/ 38 h 60"/>
                <a:gd name="T14" fmla="*/ 111 w 123"/>
                <a:gd name="T15" fmla="*/ 16 h 60"/>
                <a:gd name="T16" fmla="*/ 60 w 123"/>
                <a:gd name="T17" fmla="*/ 21 h 60"/>
                <a:gd name="T18" fmla="*/ 3 w 123"/>
                <a:gd name="T19" fmla="*/ 11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3" h="60">
                  <a:moveTo>
                    <a:pt x="3" y="11"/>
                  </a:moveTo>
                  <a:cubicBezTo>
                    <a:pt x="3" y="10"/>
                    <a:pt x="2" y="9"/>
                    <a:pt x="1" y="9"/>
                  </a:cubicBezTo>
                  <a:cubicBezTo>
                    <a:pt x="1" y="8"/>
                    <a:pt x="0" y="12"/>
                    <a:pt x="0" y="19"/>
                  </a:cubicBezTo>
                  <a:cubicBezTo>
                    <a:pt x="0" y="25"/>
                    <a:pt x="6" y="37"/>
                    <a:pt x="14" y="44"/>
                  </a:cubicBezTo>
                  <a:cubicBezTo>
                    <a:pt x="32" y="59"/>
                    <a:pt x="47" y="60"/>
                    <a:pt x="68" y="36"/>
                  </a:cubicBezTo>
                  <a:cubicBezTo>
                    <a:pt x="81" y="20"/>
                    <a:pt x="91" y="21"/>
                    <a:pt x="103" y="31"/>
                  </a:cubicBezTo>
                  <a:cubicBezTo>
                    <a:pt x="112" y="38"/>
                    <a:pt x="119" y="42"/>
                    <a:pt x="121" y="38"/>
                  </a:cubicBezTo>
                  <a:cubicBezTo>
                    <a:pt x="123" y="34"/>
                    <a:pt x="119" y="23"/>
                    <a:pt x="111" y="16"/>
                  </a:cubicBezTo>
                  <a:cubicBezTo>
                    <a:pt x="94" y="1"/>
                    <a:pt x="78" y="0"/>
                    <a:pt x="60" y="21"/>
                  </a:cubicBezTo>
                  <a:cubicBezTo>
                    <a:pt x="37" y="47"/>
                    <a:pt x="25" y="37"/>
                    <a:pt x="3" y="11"/>
                  </a:cubicBezTo>
                  <a:close/>
                </a:path>
              </a:pathLst>
            </a:custGeom>
            <a:solidFill>
              <a:srgbClr val="DE0000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</p:grpSp>
      <p:grpSp>
        <p:nvGrpSpPr>
          <p:cNvPr id="66" name="Gruppieren 98">
            <a:extLst>
              <a:ext uri="{FF2B5EF4-FFF2-40B4-BE49-F238E27FC236}">
                <a16:creationId xmlns:a16="http://schemas.microsoft.com/office/drawing/2014/main" id="{1AA614AA-ACA1-4E2A-929A-83F34F9B6267}"/>
              </a:ext>
            </a:extLst>
          </p:cNvPr>
          <p:cNvGrpSpPr/>
          <p:nvPr/>
        </p:nvGrpSpPr>
        <p:grpSpPr>
          <a:xfrm>
            <a:off x="759592" y="2174804"/>
            <a:ext cx="282395" cy="132659"/>
            <a:chOff x="3439919" y="2512206"/>
            <a:chExt cx="301400" cy="141586"/>
          </a:xfrm>
        </p:grpSpPr>
        <p:sp>
          <p:nvSpPr>
            <p:cNvPr id="67" name="Freeform 9">
              <a:extLst>
                <a:ext uri="{FF2B5EF4-FFF2-40B4-BE49-F238E27FC236}">
                  <a16:creationId xmlns:a16="http://schemas.microsoft.com/office/drawing/2014/main" id="{F6EA41C9-2C2A-4827-BA8A-7F792BA60B7F}"/>
                </a:ext>
              </a:extLst>
            </p:cNvPr>
            <p:cNvSpPr>
              <a:spLocks/>
            </p:cNvSpPr>
            <p:nvPr/>
          </p:nvSpPr>
          <p:spPr bwMode="gray">
            <a:xfrm rot="5400000" flipV="1">
              <a:off x="3403790" y="2548335"/>
              <a:ext cx="141586" cy="69328"/>
            </a:xfrm>
            <a:custGeom>
              <a:avLst/>
              <a:gdLst>
                <a:gd name="T0" fmla="*/ 3 w 123"/>
                <a:gd name="T1" fmla="*/ 11 h 60"/>
                <a:gd name="T2" fmla="*/ 1 w 123"/>
                <a:gd name="T3" fmla="*/ 9 h 60"/>
                <a:gd name="T4" fmla="*/ 0 w 123"/>
                <a:gd name="T5" fmla="*/ 19 h 60"/>
                <a:gd name="T6" fmla="*/ 14 w 123"/>
                <a:gd name="T7" fmla="*/ 44 h 60"/>
                <a:gd name="T8" fmla="*/ 68 w 123"/>
                <a:gd name="T9" fmla="*/ 36 h 60"/>
                <a:gd name="T10" fmla="*/ 103 w 123"/>
                <a:gd name="T11" fmla="*/ 31 h 60"/>
                <a:gd name="T12" fmla="*/ 121 w 123"/>
                <a:gd name="T13" fmla="*/ 38 h 60"/>
                <a:gd name="T14" fmla="*/ 111 w 123"/>
                <a:gd name="T15" fmla="*/ 16 h 60"/>
                <a:gd name="T16" fmla="*/ 60 w 123"/>
                <a:gd name="T17" fmla="*/ 21 h 60"/>
                <a:gd name="T18" fmla="*/ 3 w 123"/>
                <a:gd name="T19" fmla="*/ 11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3" h="60">
                  <a:moveTo>
                    <a:pt x="3" y="11"/>
                  </a:moveTo>
                  <a:cubicBezTo>
                    <a:pt x="3" y="10"/>
                    <a:pt x="2" y="9"/>
                    <a:pt x="1" y="9"/>
                  </a:cubicBezTo>
                  <a:cubicBezTo>
                    <a:pt x="1" y="8"/>
                    <a:pt x="0" y="12"/>
                    <a:pt x="0" y="19"/>
                  </a:cubicBezTo>
                  <a:cubicBezTo>
                    <a:pt x="0" y="25"/>
                    <a:pt x="6" y="37"/>
                    <a:pt x="14" y="44"/>
                  </a:cubicBezTo>
                  <a:cubicBezTo>
                    <a:pt x="32" y="59"/>
                    <a:pt x="47" y="60"/>
                    <a:pt x="68" y="36"/>
                  </a:cubicBezTo>
                  <a:cubicBezTo>
                    <a:pt x="81" y="20"/>
                    <a:pt x="91" y="21"/>
                    <a:pt x="103" y="31"/>
                  </a:cubicBezTo>
                  <a:cubicBezTo>
                    <a:pt x="112" y="38"/>
                    <a:pt x="119" y="42"/>
                    <a:pt x="121" y="38"/>
                  </a:cubicBezTo>
                  <a:cubicBezTo>
                    <a:pt x="123" y="34"/>
                    <a:pt x="119" y="23"/>
                    <a:pt x="111" y="16"/>
                  </a:cubicBezTo>
                  <a:cubicBezTo>
                    <a:pt x="94" y="1"/>
                    <a:pt x="78" y="0"/>
                    <a:pt x="60" y="21"/>
                  </a:cubicBezTo>
                  <a:cubicBezTo>
                    <a:pt x="37" y="47"/>
                    <a:pt x="25" y="37"/>
                    <a:pt x="3" y="11"/>
                  </a:cubicBezTo>
                  <a:close/>
                </a:path>
              </a:pathLst>
            </a:custGeom>
            <a:solidFill>
              <a:srgbClr val="DE0000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68" name="Freeform 9">
              <a:extLst>
                <a:ext uri="{FF2B5EF4-FFF2-40B4-BE49-F238E27FC236}">
                  <a16:creationId xmlns:a16="http://schemas.microsoft.com/office/drawing/2014/main" id="{E0E0870A-286F-47E8-95F7-A5ED49EFD514}"/>
                </a:ext>
              </a:extLst>
            </p:cNvPr>
            <p:cNvSpPr>
              <a:spLocks/>
            </p:cNvSpPr>
            <p:nvPr/>
          </p:nvSpPr>
          <p:spPr bwMode="gray">
            <a:xfrm rot="5400000" flipV="1">
              <a:off x="3635862" y="2548335"/>
              <a:ext cx="141586" cy="69328"/>
            </a:xfrm>
            <a:custGeom>
              <a:avLst/>
              <a:gdLst>
                <a:gd name="T0" fmla="*/ 3 w 123"/>
                <a:gd name="T1" fmla="*/ 11 h 60"/>
                <a:gd name="T2" fmla="*/ 1 w 123"/>
                <a:gd name="T3" fmla="*/ 9 h 60"/>
                <a:gd name="T4" fmla="*/ 0 w 123"/>
                <a:gd name="T5" fmla="*/ 19 h 60"/>
                <a:gd name="T6" fmla="*/ 14 w 123"/>
                <a:gd name="T7" fmla="*/ 44 h 60"/>
                <a:gd name="T8" fmla="*/ 68 w 123"/>
                <a:gd name="T9" fmla="*/ 36 h 60"/>
                <a:gd name="T10" fmla="*/ 103 w 123"/>
                <a:gd name="T11" fmla="*/ 31 h 60"/>
                <a:gd name="T12" fmla="*/ 121 w 123"/>
                <a:gd name="T13" fmla="*/ 38 h 60"/>
                <a:gd name="T14" fmla="*/ 111 w 123"/>
                <a:gd name="T15" fmla="*/ 16 h 60"/>
                <a:gd name="T16" fmla="*/ 60 w 123"/>
                <a:gd name="T17" fmla="*/ 21 h 60"/>
                <a:gd name="T18" fmla="*/ 3 w 123"/>
                <a:gd name="T19" fmla="*/ 11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3" h="60">
                  <a:moveTo>
                    <a:pt x="3" y="11"/>
                  </a:moveTo>
                  <a:cubicBezTo>
                    <a:pt x="3" y="10"/>
                    <a:pt x="2" y="9"/>
                    <a:pt x="1" y="9"/>
                  </a:cubicBezTo>
                  <a:cubicBezTo>
                    <a:pt x="1" y="8"/>
                    <a:pt x="0" y="12"/>
                    <a:pt x="0" y="19"/>
                  </a:cubicBezTo>
                  <a:cubicBezTo>
                    <a:pt x="0" y="25"/>
                    <a:pt x="6" y="37"/>
                    <a:pt x="14" y="44"/>
                  </a:cubicBezTo>
                  <a:cubicBezTo>
                    <a:pt x="32" y="59"/>
                    <a:pt x="47" y="60"/>
                    <a:pt x="68" y="36"/>
                  </a:cubicBezTo>
                  <a:cubicBezTo>
                    <a:pt x="81" y="20"/>
                    <a:pt x="91" y="21"/>
                    <a:pt x="103" y="31"/>
                  </a:cubicBezTo>
                  <a:cubicBezTo>
                    <a:pt x="112" y="38"/>
                    <a:pt x="119" y="42"/>
                    <a:pt x="121" y="38"/>
                  </a:cubicBezTo>
                  <a:cubicBezTo>
                    <a:pt x="123" y="34"/>
                    <a:pt x="119" y="23"/>
                    <a:pt x="111" y="16"/>
                  </a:cubicBezTo>
                  <a:cubicBezTo>
                    <a:pt x="94" y="1"/>
                    <a:pt x="78" y="0"/>
                    <a:pt x="60" y="21"/>
                  </a:cubicBezTo>
                  <a:cubicBezTo>
                    <a:pt x="37" y="47"/>
                    <a:pt x="25" y="37"/>
                    <a:pt x="3" y="11"/>
                  </a:cubicBezTo>
                  <a:close/>
                </a:path>
              </a:pathLst>
            </a:custGeom>
            <a:solidFill>
              <a:srgbClr val="DE0000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69" name="Freeform 9">
              <a:extLst>
                <a:ext uri="{FF2B5EF4-FFF2-40B4-BE49-F238E27FC236}">
                  <a16:creationId xmlns:a16="http://schemas.microsoft.com/office/drawing/2014/main" id="{5871CDCE-98C4-49BF-BFEE-656814E24BF2}"/>
                </a:ext>
              </a:extLst>
            </p:cNvPr>
            <p:cNvSpPr>
              <a:spLocks/>
            </p:cNvSpPr>
            <p:nvPr/>
          </p:nvSpPr>
          <p:spPr bwMode="gray">
            <a:xfrm rot="5400000" flipV="1">
              <a:off x="3519826" y="2548335"/>
              <a:ext cx="141586" cy="69328"/>
            </a:xfrm>
            <a:custGeom>
              <a:avLst/>
              <a:gdLst>
                <a:gd name="T0" fmla="*/ 3 w 123"/>
                <a:gd name="T1" fmla="*/ 11 h 60"/>
                <a:gd name="T2" fmla="*/ 1 w 123"/>
                <a:gd name="T3" fmla="*/ 9 h 60"/>
                <a:gd name="T4" fmla="*/ 0 w 123"/>
                <a:gd name="T5" fmla="*/ 19 h 60"/>
                <a:gd name="T6" fmla="*/ 14 w 123"/>
                <a:gd name="T7" fmla="*/ 44 h 60"/>
                <a:gd name="T8" fmla="*/ 68 w 123"/>
                <a:gd name="T9" fmla="*/ 36 h 60"/>
                <a:gd name="T10" fmla="*/ 103 w 123"/>
                <a:gd name="T11" fmla="*/ 31 h 60"/>
                <a:gd name="T12" fmla="*/ 121 w 123"/>
                <a:gd name="T13" fmla="*/ 38 h 60"/>
                <a:gd name="T14" fmla="*/ 111 w 123"/>
                <a:gd name="T15" fmla="*/ 16 h 60"/>
                <a:gd name="T16" fmla="*/ 60 w 123"/>
                <a:gd name="T17" fmla="*/ 21 h 60"/>
                <a:gd name="T18" fmla="*/ 3 w 123"/>
                <a:gd name="T19" fmla="*/ 11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3" h="60">
                  <a:moveTo>
                    <a:pt x="3" y="11"/>
                  </a:moveTo>
                  <a:cubicBezTo>
                    <a:pt x="3" y="10"/>
                    <a:pt x="2" y="9"/>
                    <a:pt x="1" y="9"/>
                  </a:cubicBezTo>
                  <a:cubicBezTo>
                    <a:pt x="1" y="8"/>
                    <a:pt x="0" y="12"/>
                    <a:pt x="0" y="19"/>
                  </a:cubicBezTo>
                  <a:cubicBezTo>
                    <a:pt x="0" y="25"/>
                    <a:pt x="6" y="37"/>
                    <a:pt x="14" y="44"/>
                  </a:cubicBezTo>
                  <a:cubicBezTo>
                    <a:pt x="32" y="59"/>
                    <a:pt x="47" y="60"/>
                    <a:pt x="68" y="36"/>
                  </a:cubicBezTo>
                  <a:cubicBezTo>
                    <a:pt x="81" y="20"/>
                    <a:pt x="91" y="21"/>
                    <a:pt x="103" y="31"/>
                  </a:cubicBezTo>
                  <a:cubicBezTo>
                    <a:pt x="112" y="38"/>
                    <a:pt x="119" y="42"/>
                    <a:pt x="121" y="38"/>
                  </a:cubicBezTo>
                  <a:cubicBezTo>
                    <a:pt x="123" y="34"/>
                    <a:pt x="119" y="23"/>
                    <a:pt x="111" y="16"/>
                  </a:cubicBezTo>
                  <a:cubicBezTo>
                    <a:pt x="94" y="1"/>
                    <a:pt x="78" y="0"/>
                    <a:pt x="60" y="21"/>
                  </a:cubicBezTo>
                  <a:cubicBezTo>
                    <a:pt x="37" y="47"/>
                    <a:pt x="25" y="37"/>
                    <a:pt x="3" y="11"/>
                  </a:cubicBezTo>
                  <a:close/>
                </a:path>
              </a:pathLst>
            </a:custGeom>
            <a:solidFill>
              <a:srgbClr val="DE0000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</p:grpSp>
      <p:sp>
        <p:nvSpPr>
          <p:cNvPr id="70" name="Ellipse 109">
            <a:extLst>
              <a:ext uri="{FF2B5EF4-FFF2-40B4-BE49-F238E27FC236}">
                <a16:creationId xmlns:a16="http://schemas.microsoft.com/office/drawing/2014/main" id="{93F5A5AE-A858-4D3E-8E48-7DE95CD90460}"/>
              </a:ext>
            </a:extLst>
          </p:cNvPr>
          <p:cNvSpPr/>
          <p:nvPr/>
        </p:nvSpPr>
        <p:spPr bwMode="auto">
          <a:xfrm>
            <a:off x="680177" y="2083165"/>
            <a:ext cx="441224" cy="441224"/>
          </a:xfrm>
          <a:prstGeom prst="ellipse">
            <a:avLst/>
          </a:prstGeom>
          <a:gradFill>
            <a:gsLst>
              <a:gs pos="34000">
                <a:srgbClr val="DE0000"/>
              </a:gs>
              <a:gs pos="35000">
                <a:schemeClr val="bg1">
                  <a:alpha val="0"/>
                </a:schemeClr>
              </a:gs>
            </a:gsLst>
            <a:lin ang="16200000" scaled="0"/>
          </a:gradFill>
          <a:ln>
            <a:noFill/>
          </a:ln>
          <a:effectLst/>
          <a:extLst/>
        </p:spPr>
        <p:txBody>
          <a:bodyPr rot="0" spcFirstLastPara="0" vertOverflow="overflow" horzOverflow="overflow" vert="horz" wrap="square" lIns="47999" tIns="47999" rIns="47999" bIns="47999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endParaRPr lang="de-DE" sz="1900" b="1">
              <a:solidFill>
                <a:srgbClr val="005AC2"/>
              </a:solidFill>
              <a:latin typeface="Arial Narrow" pitchFamily="34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71" name="Ellipse 110">
            <a:extLst>
              <a:ext uri="{FF2B5EF4-FFF2-40B4-BE49-F238E27FC236}">
                <a16:creationId xmlns:a16="http://schemas.microsoft.com/office/drawing/2014/main" id="{E5D864EB-1DE5-44EF-B45D-26EE7D25936C}"/>
              </a:ext>
            </a:extLst>
          </p:cNvPr>
          <p:cNvSpPr/>
          <p:nvPr/>
        </p:nvSpPr>
        <p:spPr bwMode="auto">
          <a:xfrm>
            <a:off x="680177" y="2083165"/>
            <a:ext cx="441224" cy="441224"/>
          </a:xfrm>
          <a:prstGeom prst="ellipse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  <a:effectLst/>
          <a:extLst/>
        </p:spPr>
        <p:txBody>
          <a:bodyPr rot="0" spcFirstLastPara="0" vertOverflow="overflow" horzOverflow="overflow" vert="horz" wrap="square" lIns="47999" tIns="47999" rIns="47999" bIns="47999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endParaRPr lang="de-DE" sz="1900" b="1">
              <a:solidFill>
                <a:srgbClr val="005AC2"/>
              </a:solidFill>
              <a:latin typeface="Arial Narrow" pitchFamily="34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72" name="Ellipse 119">
            <a:extLst>
              <a:ext uri="{FF2B5EF4-FFF2-40B4-BE49-F238E27FC236}">
                <a16:creationId xmlns:a16="http://schemas.microsoft.com/office/drawing/2014/main" id="{0F7964E5-0944-4E23-8341-9E356DA97108}"/>
              </a:ext>
            </a:extLst>
          </p:cNvPr>
          <p:cNvSpPr/>
          <p:nvPr/>
        </p:nvSpPr>
        <p:spPr bwMode="auto">
          <a:xfrm>
            <a:off x="2058048" y="2083165"/>
            <a:ext cx="441224" cy="441224"/>
          </a:xfrm>
          <a:prstGeom prst="ellipse">
            <a:avLst/>
          </a:prstGeom>
          <a:gradFill>
            <a:gsLst>
              <a:gs pos="34000">
                <a:srgbClr val="DE0000"/>
              </a:gs>
              <a:gs pos="35000">
                <a:schemeClr val="bg1">
                  <a:alpha val="0"/>
                </a:schemeClr>
              </a:gs>
            </a:gsLst>
            <a:lin ang="16200000" scaled="0"/>
          </a:gradFill>
          <a:ln>
            <a:noFill/>
          </a:ln>
          <a:effectLst/>
          <a:extLst/>
        </p:spPr>
        <p:txBody>
          <a:bodyPr rot="0" spcFirstLastPara="0" vertOverflow="overflow" horzOverflow="overflow" vert="horz" wrap="square" lIns="47999" tIns="47999" rIns="47999" bIns="47999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endParaRPr lang="de-DE" sz="1900" b="1">
              <a:solidFill>
                <a:srgbClr val="005AC2"/>
              </a:solidFill>
              <a:latin typeface="Arial Narrow" pitchFamily="34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73" name="Ellipse 120">
            <a:extLst>
              <a:ext uri="{FF2B5EF4-FFF2-40B4-BE49-F238E27FC236}">
                <a16:creationId xmlns:a16="http://schemas.microsoft.com/office/drawing/2014/main" id="{95555947-920C-4BA2-803A-001CC33F4E9F}"/>
              </a:ext>
            </a:extLst>
          </p:cNvPr>
          <p:cNvSpPr/>
          <p:nvPr/>
        </p:nvSpPr>
        <p:spPr bwMode="auto">
          <a:xfrm>
            <a:off x="2058048" y="2083165"/>
            <a:ext cx="441224" cy="441224"/>
          </a:xfrm>
          <a:prstGeom prst="ellipse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  <a:effectLst/>
          <a:extLst/>
        </p:spPr>
        <p:txBody>
          <a:bodyPr rot="0" spcFirstLastPara="0" vertOverflow="overflow" horzOverflow="overflow" vert="horz" wrap="square" lIns="47999" tIns="47999" rIns="47999" bIns="47999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endParaRPr lang="de-DE" sz="1900" b="1">
              <a:solidFill>
                <a:srgbClr val="005AC2"/>
              </a:solidFill>
              <a:latin typeface="Arial Narrow" pitchFamily="34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74" name="Ellipse 121">
            <a:extLst>
              <a:ext uri="{FF2B5EF4-FFF2-40B4-BE49-F238E27FC236}">
                <a16:creationId xmlns:a16="http://schemas.microsoft.com/office/drawing/2014/main" id="{DA4BE3DB-E996-43B7-B21D-0F93367AC7CF}"/>
              </a:ext>
            </a:extLst>
          </p:cNvPr>
          <p:cNvSpPr/>
          <p:nvPr/>
        </p:nvSpPr>
        <p:spPr bwMode="auto">
          <a:xfrm>
            <a:off x="680177" y="2083165"/>
            <a:ext cx="441224" cy="441224"/>
          </a:xfrm>
          <a:prstGeom prst="ellipse">
            <a:avLst/>
          </a:prstGeom>
          <a:gradFill>
            <a:gsLst>
              <a:gs pos="34000">
                <a:srgbClr val="00B0F0"/>
              </a:gs>
              <a:gs pos="35000">
                <a:schemeClr val="bg1">
                  <a:alpha val="0"/>
                </a:schemeClr>
              </a:gs>
            </a:gsLst>
            <a:lin ang="16200000" scaled="0"/>
          </a:gradFill>
          <a:ln>
            <a:noFill/>
          </a:ln>
          <a:effectLst/>
          <a:extLst/>
        </p:spPr>
        <p:txBody>
          <a:bodyPr rot="0" spcFirstLastPara="0" vertOverflow="overflow" horzOverflow="overflow" vert="horz" wrap="square" lIns="47999" tIns="47999" rIns="47999" bIns="47999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endParaRPr lang="de-DE" sz="1900" b="1">
              <a:solidFill>
                <a:srgbClr val="005AC2"/>
              </a:solidFill>
              <a:latin typeface="Arial Narrow" pitchFamily="34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75" name="Ellipse 122">
            <a:extLst>
              <a:ext uri="{FF2B5EF4-FFF2-40B4-BE49-F238E27FC236}">
                <a16:creationId xmlns:a16="http://schemas.microsoft.com/office/drawing/2014/main" id="{4EE19706-FCD6-4BC5-9C2A-CA85D9EB8F0A}"/>
              </a:ext>
            </a:extLst>
          </p:cNvPr>
          <p:cNvSpPr/>
          <p:nvPr/>
        </p:nvSpPr>
        <p:spPr bwMode="auto">
          <a:xfrm>
            <a:off x="2058048" y="2083165"/>
            <a:ext cx="441224" cy="441224"/>
          </a:xfrm>
          <a:prstGeom prst="ellipse">
            <a:avLst/>
          </a:prstGeom>
          <a:gradFill>
            <a:gsLst>
              <a:gs pos="34000">
                <a:srgbClr val="00B0F0"/>
              </a:gs>
              <a:gs pos="35000">
                <a:schemeClr val="bg1">
                  <a:alpha val="0"/>
                </a:schemeClr>
              </a:gs>
            </a:gsLst>
            <a:lin ang="16200000" scaled="0"/>
          </a:gradFill>
          <a:ln>
            <a:noFill/>
          </a:ln>
          <a:effectLst/>
          <a:extLst/>
        </p:spPr>
        <p:txBody>
          <a:bodyPr rot="0" spcFirstLastPara="0" vertOverflow="overflow" horzOverflow="overflow" vert="horz" wrap="square" lIns="47999" tIns="47999" rIns="47999" bIns="47999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endParaRPr lang="de-DE" sz="1900" b="1">
              <a:solidFill>
                <a:srgbClr val="005AC2"/>
              </a:solidFill>
              <a:latin typeface="Arial Narrow" pitchFamily="34" charset="0"/>
              <a:ea typeface="Arial Unicode MS" pitchFamily="34" charset="-128"/>
              <a:cs typeface="Times New Roman" pitchFamily="18" charset="0"/>
            </a:endParaRPr>
          </a:p>
        </p:txBody>
      </p:sp>
      <p:pic>
        <p:nvPicPr>
          <p:cNvPr id="76" name="Picture 2">
            <a:extLst>
              <a:ext uri="{FF2B5EF4-FFF2-40B4-BE49-F238E27FC236}">
                <a16:creationId xmlns:a16="http://schemas.microsoft.com/office/drawing/2014/main" id="{8BEE557D-CC60-44D5-99C3-E634DDD328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0200" y="1868983"/>
            <a:ext cx="545274" cy="8252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7" name="Picture 2">
            <a:extLst>
              <a:ext uri="{FF2B5EF4-FFF2-40B4-BE49-F238E27FC236}">
                <a16:creationId xmlns:a16="http://schemas.microsoft.com/office/drawing/2014/main" id="{3683A0B0-D0A3-433B-99AD-96F4C90BBE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0400" y="1984159"/>
            <a:ext cx="428605" cy="685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8" name="Ellipse_Klein1">
            <a:extLst>
              <a:ext uri="{FF2B5EF4-FFF2-40B4-BE49-F238E27FC236}">
                <a16:creationId xmlns:a16="http://schemas.microsoft.com/office/drawing/2014/main" id="{8DBC9DFC-8A81-4B0F-ACE3-0479893CE908}"/>
              </a:ext>
            </a:extLst>
          </p:cNvPr>
          <p:cNvSpPr/>
          <p:nvPr/>
        </p:nvSpPr>
        <p:spPr bwMode="gray">
          <a:xfrm>
            <a:off x="5220000" y="2928458"/>
            <a:ext cx="1224000" cy="288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 err="1">
                <a:cs typeface="Times New Roman" pitchFamily="18" charset="0"/>
              </a:rPr>
              <a:t>Felharmonikus</a:t>
            </a:r>
            <a:endParaRPr lang="en-US" sz="1600" dirty="0">
              <a:cs typeface="Times New Roman" pitchFamily="18" charset="0"/>
            </a:endParaRPr>
          </a:p>
          <a:p>
            <a:pPr algn="ctr"/>
            <a:r>
              <a:rPr lang="en-US" sz="1600" dirty="0" err="1">
                <a:cs typeface="Times New Roman" pitchFamily="18" charset="0"/>
              </a:rPr>
              <a:t>szűrő</a:t>
            </a:r>
            <a:endParaRPr lang="en-US" sz="1600" dirty="0">
              <a:cs typeface="Times New Roman" pitchFamily="18" charset="0"/>
            </a:endParaRPr>
          </a:p>
        </p:txBody>
      </p:sp>
      <p:sp>
        <p:nvSpPr>
          <p:cNvPr id="79" name="Title 1">
            <a:extLst>
              <a:ext uri="{FF2B5EF4-FFF2-40B4-BE49-F238E27FC236}">
                <a16:creationId xmlns:a16="http://schemas.microsoft.com/office/drawing/2014/main" id="{42F248CA-518E-43EE-80CB-B4547A878C76}"/>
              </a:ext>
            </a:extLst>
          </p:cNvPr>
          <p:cNvSpPr txBox="1">
            <a:spLocks/>
          </p:cNvSpPr>
          <p:nvPr>
            <p:custDataLst>
              <p:tags r:id="rId1"/>
            </p:custDataLst>
          </p:nvPr>
        </p:nvSpPr>
        <p:spPr bwMode="auto">
          <a:xfrm>
            <a:off x="457200" y="413792"/>
            <a:ext cx="8640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9" tIns="45715" rIns="91429" bIns="45715" numCol="1" anchor="ctr" anchorCtr="0" compatLnSpc="1">
            <a:prstTxWarp prst="textNoShape">
              <a:avLst/>
            </a:prstTxWarp>
          </a:bodyPr>
          <a:lstStyle>
            <a:lvl1pPr algn="l" defTabSz="912813" rtl="0" eaLnBrk="1" fontAlgn="base" hangingPunct="1">
              <a:spcBef>
                <a:spcPct val="0"/>
              </a:spcBef>
              <a:spcAft>
                <a:spcPct val="0"/>
              </a:spcAft>
              <a:defRPr sz="3600" kern="1200">
                <a:solidFill>
                  <a:srgbClr val="0070C0"/>
                </a:solidFill>
                <a:latin typeface="+mj-lt"/>
                <a:ea typeface="+mj-ea"/>
                <a:cs typeface="+mj-cs"/>
              </a:defRPr>
            </a:lvl1pPr>
            <a:lvl2pPr algn="l" defTabSz="912813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0070C0"/>
                </a:solidFill>
                <a:latin typeface="Calibri" pitchFamily="34" charset="0"/>
              </a:defRPr>
            </a:lvl2pPr>
            <a:lvl3pPr algn="l" defTabSz="912813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0070C0"/>
                </a:solidFill>
                <a:latin typeface="Calibri" pitchFamily="34" charset="0"/>
              </a:defRPr>
            </a:lvl3pPr>
            <a:lvl4pPr algn="l" defTabSz="912813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0070C0"/>
                </a:solidFill>
                <a:latin typeface="Calibri" pitchFamily="34" charset="0"/>
              </a:defRPr>
            </a:lvl4pPr>
            <a:lvl5pPr algn="l" defTabSz="912813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0070C0"/>
                </a:solidFill>
                <a:latin typeface="Calibri" pitchFamily="34" charset="0"/>
              </a:defRPr>
            </a:lvl5pPr>
            <a:lvl6pPr marL="457200" algn="l" defTabSz="912813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0070C0"/>
                </a:solidFill>
                <a:latin typeface="Calibri" pitchFamily="34" charset="0"/>
              </a:defRPr>
            </a:lvl6pPr>
            <a:lvl7pPr marL="914400" algn="l" defTabSz="912813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0070C0"/>
                </a:solidFill>
                <a:latin typeface="Calibri" pitchFamily="34" charset="0"/>
              </a:defRPr>
            </a:lvl7pPr>
            <a:lvl8pPr marL="1371600" algn="l" defTabSz="912813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0070C0"/>
                </a:solidFill>
                <a:latin typeface="Calibri" pitchFamily="34" charset="0"/>
              </a:defRPr>
            </a:lvl8pPr>
            <a:lvl9pPr marL="1828800" algn="l" defTabSz="912813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0070C0"/>
                </a:solidFill>
                <a:latin typeface="Calibri" pitchFamily="34" charset="0"/>
              </a:defRPr>
            </a:lvl9pPr>
          </a:lstStyle>
          <a:p>
            <a:r>
              <a:rPr lang="en-US" sz="3400" b="1" dirty="0" err="1"/>
              <a:t>Felharmonikusok</a:t>
            </a:r>
            <a:r>
              <a:rPr lang="en-US" sz="3400" b="1" dirty="0"/>
              <a:t> </a:t>
            </a:r>
            <a:r>
              <a:rPr lang="en-US" sz="3400" b="1" dirty="0" err="1"/>
              <a:t>sz</a:t>
            </a:r>
            <a:r>
              <a:rPr lang="hu-HU" sz="3400" b="1" dirty="0"/>
              <a:t>ű</a:t>
            </a:r>
            <a:r>
              <a:rPr lang="en-US" sz="3400" b="1" dirty="0" err="1"/>
              <a:t>rése</a:t>
            </a:r>
            <a:endParaRPr lang="en-US" sz="3400" b="1" dirty="0"/>
          </a:p>
        </p:txBody>
      </p:sp>
    </p:spTree>
    <p:extLst>
      <p:ext uri="{BB962C8B-B14F-4D97-AF65-F5344CB8AC3E}">
        <p14:creationId xmlns:p14="http://schemas.microsoft.com/office/powerpoint/2010/main" val="298996125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100" fill="hold"/>
                                        <p:tgtEl>
                                          <p:spTgt spid="55"/>
                                        </p:tgtEl>
                                      </p:cBhvr>
                                      <p:by x="95000" y="95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3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2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3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100"/>
                            </p:stCondLst>
                            <p:childTnLst>
                              <p:par>
                                <p:cTn id="2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3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4" dur="100" fill="hold"/>
                                        <p:tgtEl>
                                          <p:spTgt spid="36"/>
                                        </p:tgtEl>
                                      </p:cBhvr>
                                      <p:by x="95000" y="95000"/>
                                    </p:animScale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2" fill="hold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3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600"/>
                            </p:stCondLst>
                            <p:childTnLst>
                              <p:par>
                                <p:cTn id="4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3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7" dur="100" fill="hold"/>
                                        <p:tgtEl>
                                          <p:spTgt spid="31"/>
                                        </p:tgtEl>
                                      </p:cBhvr>
                                      <p:by x="95000" y="95000"/>
                                    </p:animScale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250"/>
                            </p:stCondLst>
                            <p:childTnLst>
                              <p:par>
                                <p:cTn id="52" presetID="22" presetClass="entr" presetSubtype="1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500"/>
                            </p:stCondLst>
                            <p:childTnLst>
                              <p:par>
                                <p:cTn id="5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4000"/>
                            </p:stCondLst>
                            <p:childTnLst>
                              <p:par>
                                <p:cTn id="6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4500"/>
                            </p:stCondLst>
                            <p:childTnLst>
                              <p:par>
                                <p:cTn id="6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4750"/>
                            </p:stCondLst>
                            <p:childTnLst>
                              <p:par>
                                <p:cTn id="7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0"/>
                            </p:stCondLst>
                            <p:childTnLst>
                              <p:par>
                                <p:cTn id="7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500"/>
                            </p:stCondLst>
                            <p:childTnLst>
                              <p:par>
                                <p:cTn id="78" presetID="22" presetClass="entr" presetSubtype="8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3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9250"/>
                            </p:stCondLst>
                            <p:childTnLst>
                              <p:par>
                                <p:cTn id="8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64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0.0108 L 8.33333E-7 -6.17284E-7 " pathEditMode="relative" rAng="0" ptsTypes="AA">
                                      <p:cBhvr>
                                        <p:cTn id="92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5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0250"/>
                            </p:stCondLst>
                            <p:childTnLst>
                              <p:par>
                                <p:cTn id="9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64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0.0108 L 8.33333E-7 -6.17284E-7 " pathEditMode="relative" rAng="0" ptsTypes="AA">
                                      <p:cBhvr>
                                        <p:cTn id="104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5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1250"/>
                            </p:stCondLst>
                            <p:childTnLst>
                              <p:par>
                                <p:cTn id="10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1750"/>
                            </p:stCondLst>
                            <p:childTnLst>
                              <p:par>
                                <p:cTn id="11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12250"/>
                            </p:stCondLst>
                            <p:childTnLst>
                              <p:par>
                                <p:cTn id="12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3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3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4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5" dur="100" fill="hold"/>
                                        <p:tgtEl>
                                          <p:spTgt spid="37"/>
                                        </p:tgtEl>
                                      </p:cBhvr>
                                      <p:by x="95000" y="9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12550"/>
                            </p:stCondLst>
                            <p:childTnLst>
                              <p:par>
                                <p:cTn id="12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3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3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2" dur="100" fill="hold"/>
                                        <p:tgtEl>
                                          <p:spTgt spid="39"/>
                                        </p:tgtEl>
                                      </p:cBhvr>
                                      <p:by x="95000" y="9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12850"/>
                            </p:stCondLst>
                            <p:childTnLst>
                              <p:par>
                                <p:cTn id="13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3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3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8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9" dur="100" fill="hold"/>
                                        <p:tgtEl>
                                          <p:spTgt spid="40"/>
                                        </p:tgtEl>
                                      </p:cBhvr>
                                      <p:by x="95000" y="9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13150"/>
                            </p:stCondLst>
                            <p:childTnLst>
                              <p:par>
                                <p:cTn id="1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13650"/>
                            </p:stCondLst>
                            <p:childTnLst>
                              <p:par>
                                <p:cTn id="1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25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13900"/>
                            </p:stCondLst>
                            <p:childTnLst>
                              <p:par>
                                <p:cTn id="1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25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14150"/>
                            </p:stCondLst>
                            <p:childTnLst>
                              <p:par>
                                <p:cTn id="1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25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14400"/>
                            </p:stCondLst>
                            <p:childTnLst>
                              <p:par>
                                <p:cTn id="157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8" dur="25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14650"/>
                            </p:stCondLst>
                            <p:childTnLst>
                              <p:par>
                                <p:cTn id="161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2" dur="25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14900"/>
                            </p:stCondLst>
                            <p:childTnLst>
                              <p:par>
                                <p:cTn id="165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6" dur="25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15150"/>
                            </p:stCondLst>
                            <p:childTnLst>
                              <p:par>
                                <p:cTn id="169" presetID="10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25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15400"/>
                            </p:stCondLst>
                            <p:childTnLst>
                              <p:par>
                                <p:cTn id="173" presetID="10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25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15650"/>
                            </p:stCondLst>
                            <p:childTnLst>
                              <p:par>
                                <p:cTn id="177" presetID="10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25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15900"/>
                            </p:stCondLst>
                            <p:childTnLst>
                              <p:par>
                                <p:cTn id="18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27" presetClass="emph" presetSubtype="0" repeatCount="4000" fill="remove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1" dur="250" autoRev="1" fill="remove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92" dur="250" autoRev="1" fill="remov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93" dur="250" autoRev="1" fill="remov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4" dur="250" autoRev="1" fill="remov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27" presetClass="emph" presetSubtype="0" repeatCount="4000" fill="remove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6" dur="250" autoRev="1" fill="remove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97" dur="250" autoRev="1" fill="remove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98" dur="250" autoRev="1" fill="remove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9" dur="250" autoRev="1" fill="remove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27" presetClass="emph" presetSubtype="0" repeatCount="4000" fill="remove" grpId="1" nodeType="withEffect">
                                  <p:stCondLst>
                                    <p:cond delay="75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1" dur="250" autoRev="1" fill="remove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02" dur="250" autoRev="1" fill="remove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03" dur="250" autoRev="1" fill="remove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4" dur="250" autoRev="1" fill="remove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" presetID="10" presetClass="exit" presetSubtype="0" fill="hold" grpId="3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0" presetClass="exit" presetSubtype="0" fill="hold" grpId="3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6" presetID="10" presetClass="exit" presetSubtype="0" fill="hold" grpId="3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0" presetClass="exit" presetSubtype="0" fill="hold" grpId="2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2" presetID="10" presetClass="exit" presetSubtype="0" fill="hold" grpId="2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0" presetClass="exit" presetSubtype="0" fill="hold" grpId="2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8" presetID="10" presetClass="exit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0" presetClass="exit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4" presetID="10" presetClass="exit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0" presetClass="exit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0" presetID="10" presetClass="exit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0" presetClass="exit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6" presetID="10" presetClass="exit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10" presetClass="exit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2" presetID="10" presetClass="exit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10" presetClass="exit" presetSubtype="0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8" presetID="10" presetClass="exit" presetSubtype="0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10" presetClass="exit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4" presetID="10" presetClass="exit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7" presetID="10" presetClass="exit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0" fill="hold">
                            <p:stCondLst>
                              <p:cond delay="2000"/>
                            </p:stCondLst>
                            <p:childTnLst>
                              <p:par>
                                <p:cTn id="27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3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4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5" fill="hold">
                            <p:stCondLst>
                              <p:cond delay="2500"/>
                            </p:stCondLst>
                            <p:childTnLst>
                              <p:par>
                                <p:cTn id="27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8" dur="500"/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9" fill="hold">
                            <p:stCondLst>
                              <p:cond delay="3000"/>
                            </p:stCondLst>
                            <p:childTnLst>
                              <p:par>
                                <p:cTn id="28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2" dur="500"/>
                                        <p:tgtEl>
                                          <p:spTgt spid="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3" presetID="10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6" fill="hold">
                            <p:stCondLst>
                              <p:cond delay="4250"/>
                            </p:stCondLst>
                            <p:childTnLst>
                              <p:par>
                                <p:cTn id="287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0" fill="hold">
                            <p:stCondLst>
                              <p:cond delay="5250"/>
                            </p:stCondLst>
                            <p:childTnLst>
                              <p:par>
                                <p:cTn id="29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4" fill="hold">
                            <p:stCondLst>
                              <p:cond delay="5750"/>
                            </p:stCondLst>
                            <p:childTnLst>
                              <p:par>
                                <p:cTn id="295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4" fill="hold">
                            <p:stCondLst>
                              <p:cond delay="7500"/>
                            </p:stCondLst>
                            <p:childTnLst>
                              <p:par>
                                <p:cTn id="30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7" dur="2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8" fill="hold">
                            <p:stCondLst>
                              <p:cond delay="7750"/>
                            </p:stCondLst>
                            <p:childTnLst>
                              <p:par>
                                <p:cTn id="30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1" dur="2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2" fill="hold">
                            <p:stCondLst>
                              <p:cond delay="8000"/>
                            </p:stCondLst>
                            <p:childTnLst>
                              <p:par>
                                <p:cTn id="313" presetID="22" presetClass="entr" presetSubtype="8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5" dur="3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6" fill="hold">
                            <p:stCondLst>
                              <p:cond delay="11750"/>
                            </p:stCondLst>
                            <p:childTnLst>
                              <p:par>
                                <p:cTn id="31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8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9" fill="hold">
                            <p:stCondLst>
                              <p:cond delay="12250"/>
                            </p:stCondLst>
                            <p:childTnLst>
                              <p:par>
                                <p:cTn id="33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3" fill="hold">
                            <p:stCondLst>
                              <p:cond delay="12750"/>
                            </p:stCondLst>
                            <p:childTnLst>
                              <p:par>
                                <p:cTn id="3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3" fill="hold">
                            <p:stCondLst>
                              <p:cond delay="13250"/>
                            </p:stCondLst>
                            <p:childTnLst>
                              <p:par>
                                <p:cTn id="34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6" dur="3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7" dur="3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8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49" dur="100" fill="hold"/>
                                        <p:tgtEl>
                                          <p:spTgt spid="37"/>
                                        </p:tgtEl>
                                      </p:cBhvr>
                                      <p:by x="95000" y="9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0" fill="hold">
                            <p:stCondLst>
                              <p:cond delay="13550"/>
                            </p:stCondLst>
                            <p:childTnLst>
                              <p:par>
                                <p:cTn id="35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3" dur="3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4" dur="3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5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56" dur="100" fill="hold"/>
                                        <p:tgtEl>
                                          <p:spTgt spid="39"/>
                                        </p:tgtEl>
                                      </p:cBhvr>
                                      <p:by x="95000" y="9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7" fill="hold">
                            <p:stCondLst>
                              <p:cond delay="13850"/>
                            </p:stCondLst>
                            <p:childTnLst>
                              <p:par>
                                <p:cTn id="358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0" dur="3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1" dur="3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2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63" dur="100" fill="hold"/>
                                        <p:tgtEl>
                                          <p:spTgt spid="40"/>
                                        </p:tgtEl>
                                      </p:cBhvr>
                                      <p:by x="95000" y="9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4" fill="hold">
                            <p:stCondLst>
                              <p:cond delay="14150"/>
                            </p:stCondLst>
                            <p:childTnLst>
                              <p:par>
                                <p:cTn id="3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8" fill="hold">
                            <p:stCondLst>
                              <p:cond delay="14650"/>
                            </p:stCondLst>
                            <p:childTnLst>
                              <p:par>
                                <p:cTn id="36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2" fill="hold">
                            <p:stCondLst>
                              <p:cond delay="15150"/>
                            </p:stCondLst>
                            <p:childTnLst>
                              <p:par>
                                <p:cTn id="37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6" fill="hold">
                            <p:stCondLst>
                              <p:cond delay="15650"/>
                            </p:stCondLst>
                            <p:childTnLst>
                              <p:par>
                                <p:cTn id="377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7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9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12" grpId="0" animBg="1"/>
      <p:bldP spid="12" grpId="1" animBg="1"/>
      <p:bldP spid="17" grpId="0" animBg="1"/>
      <p:bldP spid="20" grpId="0"/>
      <p:bldP spid="20" grpId="1"/>
      <p:bldP spid="21" grpId="0"/>
      <p:bldP spid="42" grpId="0" animBg="1"/>
      <p:bldP spid="42" grpId="1" animBg="1"/>
      <p:bldP spid="43" grpId="0" animBg="1"/>
      <p:bldP spid="43" grpId="1" animBg="1"/>
      <p:bldP spid="43" grpId="2" animBg="1"/>
      <p:bldP spid="43" grpId="3" animBg="1"/>
      <p:bldP spid="44" grpId="0" animBg="1"/>
      <p:bldP spid="44" grpId="1" animBg="1"/>
      <p:bldP spid="44" grpId="2" animBg="1"/>
      <p:bldP spid="44" grpId="3" animBg="1"/>
      <p:bldP spid="45" grpId="0" animBg="1"/>
      <p:bldP spid="45" grpId="1" animBg="1"/>
      <p:bldP spid="45" grpId="2" animBg="1"/>
      <p:bldP spid="45" grpId="3" animBg="1"/>
      <p:bldP spid="46" grpId="0" animBg="1"/>
      <p:bldP spid="46" grpId="1" animBg="1"/>
      <p:bldP spid="46" grpId="2" animBg="1"/>
      <p:bldP spid="47" grpId="0" animBg="1"/>
      <p:bldP spid="47" grpId="1" animBg="1"/>
      <p:bldP spid="47" grpId="2" animBg="1"/>
      <p:bldP spid="48" grpId="0" animBg="1"/>
      <p:bldP spid="48" grpId="1" animBg="1"/>
      <p:bldP spid="48" grpId="2" animBg="1"/>
      <p:bldP spid="52" grpId="0" animBg="1"/>
      <p:bldP spid="53" grpId="0" animBg="1"/>
      <p:bldP spid="54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3"/>
          <p:cNvSpPr>
            <a:spLocks noChangeArrowheads="1"/>
          </p:cNvSpPr>
          <p:nvPr/>
        </p:nvSpPr>
        <p:spPr bwMode="auto">
          <a:xfrm>
            <a:off x="457199" y="1602000"/>
            <a:ext cx="3888000" cy="900113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342900" algn="l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err="1">
                <a:solidFill>
                  <a:srgbClr val="0070C0"/>
                </a:solidFill>
                <a:latin typeface="+mn-lt"/>
              </a:rPr>
              <a:t>Energia-megtakarítás</a:t>
            </a:r>
            <a:endParaRPr lang="hu-HU" sz="32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Rectangle 24"/>
          <p:cNvSpPr>
            <a:spLocks noChangeArrowheads="1"/>
          </p:cNvSpPr>
          <p:nvPr/>
        </p:nvSpPr>
        <p:spPr bwMode="auto">
          <a:xfrm>
            <a:off x="457199" y="2862000"/>
            <a:ext cx="3888000" cy="900113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342900" algn="l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err="1">
                <a:solidFill>
                  <a:srgbClr val="0070C0"/>
                </a:solidFill>
                <a:latin typeface="+mn-lt"/>
              </a:rPr>
              <a:t>Visszatápláló</a:t>
            </a:r>
            <a:r>
              <a:rPr lang="en-US" sz="3200" dirty="0">
                <a:solidFill>
                  <a:srgbClr val="0070C0"/>
                </a:solidFill>
                <a:latin typeface="+mn-lt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+mn-lt"/>
              </a:rPr>
              <a:t>modul</a:t>
            </a:r>
            <a:endParaRPr lang="hu-HU" sz="32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4" name="Rectangle 25"/>
          <p:cNvSpPr>
            <a:spLocks noChangeArrowheads="1"/>
          </p:cNvSpPr>
          <p:nvPr/>
        </p:nvSpPr>
        <p:spPr bwMode="auto">
          <a:xfrm>
            <a:off x="457199" y="4118400"/>
            <a:ext cx="3924000" cy="900112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342900" algn="l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err="1">
                <a:solidFill>
                  <a:srgbClr val="0070C0"/>
                </a:solidFill>
                <a:latin typeface="+mn-lt"/>
              </a:rPr>
              <a:t>Közös</a:t>
            </a:r>
            <a:r>
              <a:rPr lang="en-US" sz="3200" dirty="0">
                <a:solidFill>
                  <a:srgbClr val="0070C0"/>
                </a:solidFill>
                <a:latin typeface="+mn-lt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+mn-lt"/>
              </a:rPr>
              <a:t>egyenirányító</a:t>
            </a:r>
            <a:r>
              <a:rPr lang="en-US" sz="3200" dirty="0">
                <a:solidFill>
                  <a:srgbClr val="0070C0"/>
                </a:solidFill>
                <a:latin typeface="+mn-lt"/>
              </a:rPr>
              <a:t> (Active Front End)</a:t>
            </a:r>
          </a:p>
        </p:txBody>
      </p:sp>
      <p:sp>
        <p:nvSpPr>
          <p:cNvPr id="5" name="Rectangle 26"/>
          <p:cNvSpPr>
            <a:spLocks noChangeArrowheads="1"/>
          </p:cNvSpPr>
          <p:nvPr/>
        </p:nvSpPr>
        <p:spPr bwMode="auto">
          <a:xfrm>
            <a:off x="457199" y="5378400"/>
            <a:ext cx="3888000" cy="900112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342900" algn="l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70C0"/>
                </a:solidFill>
                <a:latin typeface="+mn-lt"/>
              </a:rPr>
              <a:t>Matrix inverter</a:t>
            </a:r>
            <a:endParaRPr lang="hu-HU" sz="32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6" name="Line 27"/>
          <p:cNvSpPr>
            <a:spLocks noChangeShapeType="1"/>
          </p:cNvSpPr>
          <p:nvPr/>
        </p:nvSpPr>
        <p:spPr bwMode="auto">
          <a:xfrm>
            <a:off x="4377600" y="2052000"/>
            <a:ext cx="1054800" cy="0"/>
          </a:xfrm>
          <a:prstGeom prst="line">
            <a:avLst/>
          </a:prstGeom>
          <a:noFill/>
          <a:ln w="38100">
            <a:solidFill>
              <a:srgbClr val="0070C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" name="Rectangle 28"/>
          <p:cNvSpPr>
            <a:spLocks noChangeArrowheads="1"/>
          </p:cNvSpPr>
          <p:nvPr/>
        </p:nvSpPr>
        <p:spPr bwMode="auto">
          <a:xfrm>
            <a:off x="5788025" y="1602000"/>
            <a:ext cx="3311525" cy="900113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342900" algn="l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/>
            <a:r>
              <a:rPr lang="hu-HU" sz="3200" dirty="0">
                <a:solidFill>
                  <a:srgbClr val="0070C0"/>
                </a:solidFill>
                <a:latin typeface="+mn-lt"/>
              </a:rPr>
              <a:t>2</a:t>
            </a:r>
            <a:r>
              <a:rPr lang="en-US" sz="3200" dirty="0">
                <a:solidFill>
                  <a:srgbClr val="0070C0"/>
                </a:solidFill>
                <a:latin typeface="+mn-lt"/>
              </a:rPr>
              <a:t>0 – 50 %</a:t>
            </a:r>
            <a:endParaRPr lang="hu-HU" sz="32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8" name="Rectangle 29"/>
          <p:cNvSpPr>
            <a:spLocks noChangeArrowheads="1"/>
          </p:cNvSpPr>
          <p:nvPr/>
        </p:nvSpPr>
        <p:spPr bwMode="auto">
          <a:xfrm>
            <a:off x="5788025" y="2862000"/>
            <a:ext cx="3311525" cy="900113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342900" algn="l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/>
            <a:r>
              <a:rPr lang="en-US" sz="3200" dirty="0" err="1">
                <a:solidFill>
                  <a:srgbClr val="0070C0"/>
                </a:solidFill>
                <a:latin typeface="+mn-lt"/>
              </a:rPr>
              <a:t>THDi</a:t>
            </a:r>
            <a:r>
              <a:rPr lang="en-US" sz="3200" dirty="0">
                <a:solidFill>
                  <a:srgbClr val="0070C0"/>
                </a:solidFill>
                <a:latin typeface="+mn-lt"/>
              </a:rPr>
              <a:t> = </a:t>
            </a:r>
            <a:r>
              <a:rPr lang="en-US" sz="3200" dirty="0" err="1">
                <a:solidFill>
                  <a:srgbClr val="0070C0"/>
                </a:solidFill>
                <a:latin typeface="+mn-lt"/>
              </a:rPr>
              <a:t>akár</a:t>
            </a:r>
            <a:r>
              <a:rPr lang="en-US" sz="3200" dirty="0">
                <a:solidFill>
                  <a:srgbClr val="0070C0"/>
                </a:solidFill>
                <a:latin typeface="+mn-lt"/>
              </a:rPr>
              <a:t> 10 %</a:t>
            </a:r>
            <a:endParaRPr lang="hu-HU" sz="32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9" name="Line 30"/>
          <p:cNvSpPr>
            <a:spLocks noChangeShapeType="1"/>
          </p:cNvSpPr>
          <p:nvPr/>
        </p:nvSpPr>
        <p:spPr bwMode="auto">
          <a:xfrm>
            <a:off x="4377600" y="3308400"/>
            <a:ext cx="1054800" cy="0"/>
          </a:xfrm>
          <a:prstGeom prst="line">
            <a:avLst/>
          </a:prstGeom>
          <a:noFill/>
          <a:ln w="38100">
            <a:solidFill>
              <a:srgbClr val="0070C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" name="Line 31"/>
          <p:cNvSpPr>
            <a:spLocks noChangeShapeType="1"/>
          </p:cNvSpPr>
          <p:nvPr/>
        </p:nvSpPr>
        <p:spPr bwMode="auto">
          <a:xfrm>
            <a:off x="4377600" y="4572000"/>
            <a:ext cx="1054800" cy="0"/>
          </a:xfrm>
          <a:prstGeom prst="line">
            <a:avLst/>
          </a:prstGeom>
          <a:noFill/>
          <a:ln w="38100">
            <a:solidFill>
              <a:srgbClr val="0070C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1" name="Rectangle 32"/>
          <p:cNvSpPr>
            <a:spLocks noChangeArrowheads="1"/>
          </p:cNvSpPr>
          <p:nvPr/>
        </p:nvSpPr>
        <p:spPr bwMode="auto">
          <a:xfrm>
            <a:off x="5788025" y="4118400"/>
            <a:ext cx="3311525" cy="900112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342900" algn="l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/>
            <a:r>
              <a:rPr lang="en-US" sz="3200" dirty="0" err="1">
                <a:solidFill>
                  <a:srgbClr val="0070C0"/>
                </a:solidFill>
                <a:latin typeface="+mn-lt"/>
              </a:rPr>
              <a:t>THDi</a:t>
            </a:r>
            <a:r>
              <a:rPr lang="en-US" sz="3200" dirty="0">
                <a:solidFill>
                  <a:srgbClr val="0070C0"/>
                </a:solidFill>
                <a:latin typeface="+mn-lt"/>
              </a:rPr>
              <a:t> = </a:t>
            </a:r>
            <a:r>
              <a:rPr lang="en-US" sz="3200" dirty="0" err="1">
                <a:solidFill>
                  <a:srgbClr val="0070C0"/>
                </a:solidFill>
                <a:latin typeface="+mn-lt"/>
              </a:rPr>
              <a:t>akár</a:t>
            </a:r>
            <a:r>
              <a:rPr lang="en-US" sz="3200" dirty="0">
                <a:solidFill>
                  <a:srgbClr val="0070C0"/>
                </a:solidFill>
                <a:latin typeface="+mn-lt"/>
              </a:rPr>
              <a:t> 5 %</a:t>
            </a:r>
            <a:endParaRPr lang="hu-HU" sz="32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2" name="Line 33"/>
          <p:cNvSpPr>
            <a:spLocks noChangeShapeType="1"/>
          </p:cNvSpPr>
          <p:nvPr/>
        </p:nvSpPr>
        <p:spPr bwMode="auto">
          <a:xfrm>
            <a:off x="4377600" y="5828400"/>
            <a:ext cx="1054800" cy="0"/>
          </a:xfrm>
          <a:prstGeom prst="line">
            <a:avLst/>
          </a:prstGeom>
          <a:noFill/>
          <a:ln w="38100">
            <a:solidFill>
              <a:srgbClr val="0070C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" name="Rectangle 34"/>
          <p:cNvSpPr>
            <a:spLocks noChangeArrowheads="1"/>
          </p:cNvSpPr>
          <p:nvPr/>
        </p:nvSpPr>
        <p:spPr bwMode="auto">
          <a:xfrm>
            <a:off x="5788025" y="5378400"/>
            <a:ext cx="3311525" cy="900112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342900" algn="l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3200" dirty="0" err="1">
                <a:latin typeface="+mn-lt"/>
              </a:rPr>
              <a:t>THDi</a:t>
            </a:r>
            <a:r>
              <a:rPr lang="en-US" altLang="en-US" sz="3200" dirty="0">
                <a:latin typeface="+mn-lt"/>
              </a:rPr>
              <a:t> = </a:t>
            </a:r>
            <a:r>
              <a:rPr lang="en-US" altLang="en-US" sz="3200" dirty="0" err="1">
                <a:latin typeface="+mn-lt"/>
              </a:rPr>
              <a:t>akár</a:t>
            </a:r>
            <a:r>
              <a:rPr lang="en-US" altLang="en-US" sz="3200" dirty="0">
                <a:latin typeface="+mn-lt"/>
              </a:rPr>
              <a:t> 5 %</a:t>
            </a:r>
            <a:endParaRPr lang="en-GB" altLang="en-US" sz="3200" dirty="0">
              <a:latin typeface="+mn-lt"/>
            </a:endParaRPr>
          </a:p>
        </p:txBody>
      </p:sp>
      <p:sp>
        <p:nvSpPr>
          <p:cNvPr id="16" name="Title 1"/>
          <p:cNvSpPr txBox="1">
            <a:spLocks/>
          </p:cNvSpPr>
          <p:nvPr>
            <p:custDataLst>
              <p:tags r:id="rId1"/>
            </p:custDataLst>
          </p:nvPr>
        </p:nvSpPr>
        <p:spPr bwMode="auto">
          <a:xfrm>
            <a:off x="457200" y="413792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9" tIns="45715" rIns="91429" bIns="45715" numCol="1" anchor="ctr" anchorCtr="0" compatLnSpc="1">
            <a:prstTxWarp prst="textNoShape">
              <a:avLst/>
            </a:prstTxWarp>
          </a:bodyPr>
          <a:lstStyle>
            <a:lvl1pPr algn="l" defTabSz="912813" rtl="0" eaLnBrk="1" fontAlgn="base" hangingPunct="1">
              <a:spcBef>
                <a:spcPct val="0"/>
              </a:spcBef>
              <a:spcAft>
                <a:spcPct val="0"/>
              </a:spcAft>
              <a:defRPr sz="3600" kern="1200">
                <a:solidFill>
                  <a:srgbClr val="0070C0"/>
                </a:solidFill>
                <a:latin typeface="+mj-lt"/>
                <a:ea typeface="+mj-ea"/>
                <a:cs typeface="+mj-cs"/>
              </a:defRPr>
            </a:lvl1pPr>
            <a:lvl2pPr algn="l" defTabSz="912813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0070C0"/>
                </a:solidFill>
                <a:latin typeface="Calibri" pitchFamily="34" charset="0"/>
              </a:defRPr>
            </a:lvl2pPr>
            <a:lvl3pPr algn="l" defTabSz="912813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0070C0"/>
                </a:solidFill>
                <a:latin typeface="Calibri" pitchFamily="34" charset="0"/>
              </a:defRPr>
            </a:lvl3pPr>
            <a:lvl4pPr algn="l" defTabSz="912813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0070C0"/>
                </a:solidFill>
                <a:latin typeface="Calibri" pitchFamily="34" charset="0"/>
              </a:defRPr>
            </a:lvl4pPr>
            <a:lvl5pPr algn="l" defTabSz="912813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0070C0"/>
                </a:solidFill>
                <a:latin typeface="Calibri" pitchFamily="34" charset="0"/>
              </a:defRPr>
            </a:lvl5pPr>
            <a:lvl6pPr marL="457200" algn="l" defTabSz="912813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0070C0"/>
                </a:solidFill>
                <a:latin typeface="Calibri" pitchFamily="34" charset="0"/>
              </a:defRPr>
            </a:lvl6pPr>
            <a:lvl7pPr marL="914400" algn="l" defTabSz="912813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0070C0"/>
                </a:solidFill>
                <a:latin typeface="Calibri" pitchFamily="34" charset="0"/>
              </a:defRPr>
            </a:lvl7pPr>
            <a:lvl8pPr marL="1371600" algn="l" defTabSz="912813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0070C0"/>
                </a:solidFill>
                <a:latin typeface="Calibri" pitchFamily="34" charset="0"/>
              </a:defRPr>
            </a:lvl8pPr>
            <a:lvl9pPr marL="1828800" algn="l" defTabSz="912813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0070C0"/>
                </a:solidFill>
                <a:latin typeface="Calibri" pitchFamily="34" charset="0"/>
              </a:defRPr>
            </a:lvl9pPr>
          </a:lstStyle>
          <a:p>
            <a:r>
              <a:rPr lang="hu-HU" b="1" dirty="0"/>
              <a:t>T</a:t>
            </a:r>
            <a:r>
              <a:rPr lang="en-US" b="1" dirty="0" err="1"/>
              <a:t>apasztalati</a:t>
            </a:r>
            <a:r>
              <a:rPr lang="en-US" b="1" dirty="0"/>
              <a:t> </a:t>
            </a:r>
            <a:r>
              <a:rPr lang="en-US" b="1" dirty="0" err="1"/>
              <a:t>értéke</a:t>
            </a:r>
            <a:r>
              <a:rPr lang="hu-HU" b="1" dirty="0"/>
              <a:t>k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56901063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5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50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 animBg="1"/>
      <p:bldP spid="7" grpId="0"/>
      <p:bldP spid="8" grpId="0"/>
      <p:bldP spid="9" grpId="0" animBg="1"/>
      <p:bldP spid="10" grpId="0" animBg="1"/>
      <p:bldP spid="11" grpId="0"/>
      <p:bldP spid="12" grpId="0" animBg="1"/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38"/>
          <p:cNvSpPr>
            <a:spLocks noChangeArrowheads="1"/>
          </p:cNvSpPr>
          <p:nvPr/>
        </p:nvSpPr>
        <p:spPr bwMode="auto">
          <a:xfrm>
            <a:off x="683568" y="3284984"/>
            <a:ext cx="6192688" cy="3139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hu-HU" dirty="0">
                <a:latin typeface="+mj-lt"/>
              </a:rPr>
              <a:t>Farkas Csaba</a:t>
            </a:r>
          </a:p>
          <a:p>
            <a:r>
              <a:rPr lang="de-DE" dirty="0" err="1">
                <a:latin typeface="+mj-lt"/>
              </a:rPr>
              <a:t>Omron</a:t>
            </a:r>
            <a:r>
              <a:rPr lang="de-DE" dirty="0">
                <a:latin typeface="+mj-lt"/>
              </a:rPr>
              <a:t> </a:t>
            </a:r>
            <a:r>
              <a:rPr lang="hu-HU" dirty="0">
                <a:latin typeface="+mj-lt"/>
              </a:rPr>
              <a:t>Electronics Kft.</a:t>
            </a:r>
            <a:endParaRPr lang="de-DE" dirty="0">
              <a:latin typeface="+mj-lt"/>
            </a:endParaRPr>
          </a:p>
          <a:p>
            <a:endParaRPr lang="hu-HU" dirty="0">
              <a:latin typeface="+mj-lt"/>
            </a:endParaRPr>
          </a:p>
          <a:p>
            <a:r>
              <a:rPr lang="hu-HU" dirty="0">
                <a:latin typeface="+mj-lt"/>
              </a:rPr>
              <a:t>1134 Budapest, Váci út 45. Átrium Park „C” épület 6. emelet</a:t>
            </a:r>
          </a:p>
          <a:p>
            <a:r>
              <a:rPr lang="de-DE" dirty="0">
                <a:latin typeface="+mj-lt"/>
              </a:rPr>
              <a:t> </a:t>
            </a:r>
            <a:br>
              <a:rPr lang="de-DE" dirty="0">
                <a:latin typeface="+mj-lt"/>
              </a:rPr>
            </a:br>
            <a:r>
              <a:rPr lang="de-DE" dirty="0">
                <a:latin typeface="+mj-lt"/>
              </a:rPr>
              <a:t>Tel</a:t>
            </a:r>
            <a:r>
              <a:rPr lang="hu-HU" dirty="0" err="1">
                <a:latin typeface="+mj-lt"/>
              </a:rPr>
              <a:t>efon</a:t>
            </a:r>
            <a:r>
              <a:rPr lang="de-DE" dirty="0">
                <a:latin typeface="+mj-lt"/>
              </a:rPr>
              <a:t>:</a:t>
            </a:r>
            <a:r>
              <a:rPr lang="hu-HU" dirty="0">
                <a:latin typeface="+mj-lt"/>
              </a:rPr>
              <a:t>	</a:t>
            </a:r>
            <a:r>
              <a:rPr lang="de-DE" dirty="0">
                <a:latin typeface="+mj-lt"/>
              </a:rPr>
              <a:t>+3</a:t>
            </a:r>
            <a:r>
              <a:rPr lang="hu-HU" dirty="0">
                <a:latin typeface="+mj-lt"/>
              </a:rPr>
              <a:t>6</a:t>
            </a:r>
            <a:r>
              <a:rPr lang="de-DE" dirty="0">
                <a:latin typeface="+mj-lt"/>
              </a:rPr>
              <a:t> </a:t>
            </a:r>
            <a:r>
              <a:rPr lang="hu-HU" dirty="0">
                <a:latin typeface="+mj-lt"/>
              </a:rPr>
              <a:t>1</a:t>
            </a:r>
            <a:r>
              <a:rPr lang="de-DE" dirty="0">
                <a:latin typeface="+mj-lt"/>
              </a:rPr>
              <a:t> </a:t>
            </a:r>
            <a:r>
              <a:rPr lang="hu-HU" dirty="0">
                <a:latin typeface="+mj-lt"/>
              </a:rPr>
              <a:t>399 3050</a:t>
            </a:r>
            <a:br>
              <a:rPr lang="de-DE" dirty="0">
                <a:latin typeface="+mj-lt"/>
              </a:rPr>
            </a:br>
            <a:r>
              <a:rPr lang="hu-HU" dirty="0">
                <a:latin typeface="+mj-lt"/>
              </a:rPr>
              <a:t>	+36 30 990 8742</a:t>
            </a:r>
          </a:p>
          <a:p>
            <a:r>
              <a:rPr lang="hu-HU" dirty="0">
                <a:latin typeface="+mj-lt"/>
              </a:rPr>
              <a:t>E-mail:	</a:t>
            </a:r>
            <a:r>
              <a:rPr lang="hu-HU" dirty="0">
                <a:latin typeface="+mj-lt"/>
                <a:hlinkClick r:id="rId3"/>
              </a:rPr>
              <a:t>infohun@</a:t>
            </a:r>
            <a:r>
              <a:rPr lang="en-US" dirty="0" err="1">
                <a:latin typeface="+mj-lt"/>
                <a:hlinkClick r:id="rId3"/>
              </a:rPr>
              <a:t>eu</a:t>
            </a:r>
            <a:r>
              <a:rPr lang="en-US" dirty="0">
                <a:latin typeface="+mj-lt"/>
                <a:hlinkClick r:id="rId3"/>
              </a:rPr>
              <a:t>.</a:t>
            </a:r>
            <a:r>
              <a:rPr lang="hu-HU" dirty="0">
                <a:latin typeface="+mj-lt"/>
                <a:hlinkClick r:id="rId3"/>
              </a:rPr>
              <a:t>omron.com</a:t>
            </a:r>
            <a:endParaRPr lang="hu-HU" dirty="0">
              <a:latin typeface="+mj-lt"/>
            </a:endParaRPr>
          </a:p>
          <a:p>
            <a:r>
              <a:rPr lang="hu-HU" dirty="0">
                <a:latin typeface="+mj-lt"/>
              </a:rPr>
              <a:t>	</a:t>
            </a:r>
            <a:r>
              <a:rPr lang="hu-HU" dirty="0">
                <a:latin typeface="+mj-lt"/>
                <a:hlinkClick r:id="rId4"/>
              </a:rPr>
              <a:t>csaba.farkas@omron.com</a:t>
            </a:r>
            <a:endParaRPr lang="hu-HU" dirty="0">
              <a:latin typeface="+mj-lt"/>
            </a:endParaRPr>
          </a:p>
          <a:p>
            <a:endParaRPr lang="de-DE" dirty="0">
              <a:latin typeface="+mj-lt"/>
            </a:endParaRPr>
          </a:p>
          <a:p>
            <a:r>
              <a:rPr lang="de-DE" dirty="0">
                <a:latin typeface="+mj-lt"/>
              </a:rPr>
              <a:t>www.industrial.omron.eu </a:t>
            </a:r>
          </a:p>
        </p:txBody>
      </p:sp>
      <p:sp>
        <p:nvSpPr>
          <p:cNvPr id="3" name="Title 1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457200" y="413792"/>
            <a:ext cx="8229600" cy="1143000"/>
          </a:xfrm>
          <a:prstGeom prst="rect">
            <a:avLst/>
          </a:prstGeom>
        </p:spPr>
        <p:txBody>
          <a:bodyPr anchor="ctr"/>
          <a:lstStyle>
            <a:lvl1pPr algn="l" defTabSz="912813" rtl="0" eaLnBrk="1" fontAlgn="base" hangingPunct="1">
              <a:spcBef>
                <a:spcPct val="0"/>
              </a:spcBef>
              <a:spcAft>
                <a:spcPct val="0"/>
              </a:spcAft>
              <a:defRPr sz="3600" kern="1200">
                <a:solidFill>
                  <a:srgbClr val="0070C0"/>
                </a:solidFill>
                <a:latin typeface="+mj-lt"/>
                <a:ea typeface="+mj-ea"/>
                <a:cs typeface="+mj-cs"/>
              </a:defRPr>
            </a:lvl1pPr>
            <a:lvl2pPr algn="l" defTabSz="912813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0070C0"/>
                </a:solidFill>
                <a:latin typeface="Calibri" pitchFamily="34" charset="0"/>
              </a:defRPr>
            </a:lvl2pPr>
            <a:lvl3pPr algn="l" defTabSz="912813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0070C0"/>
                </a:solidFill>
                <a:latin typeface="Calibri" pitchFamily="34" charset="0"/>
              </a:defRPr>
            </a:lvl3pPr>
            <a:lvl4pPr algn="l" defTabSz="912813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0070C0"/>
                </a:solidFill>
                <a:latin typeface="Calibri" pitchFamily="34" charset="0"/>
              </a:defRPr>
            </a:lvl4pPr>
            <a:lvl5pPr algn="l" defTabSz="912813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0070C0"/>
                </a:solidFill>
                <a:latin typeface="Calibri" pitchFamily="34" charset="0"/>
              </a:defRPr>
            </a:lvl5pPr>
            <a:lvl6pPr marL="457200" algn="l" defTabSz="912813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0070C0"/>
                </a:solidFill>
                <a:latin typeface="Calibri" pitchFamily="34" charset="0"/>
              </a:defRPr>
            </a:lvl6pPr>
            <a:lvl7pPr marL="914400" algn="l" defTabSz="912813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0070C0"/>
                </a:solidFill>
                <a:latin typeface="Calibri" pitchFamily="34" charset="0"/>
              </a:defRPr>
            </a:lvl7pPr>
            <a:lvl8pPr marL="1371600" algn="l" defTabSz="912813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0070C0"/>
                </a:solidFill>
                <a:latin typeface="Calibri" pitchFamily="34" charset="0"/>
              </a:defRPr>
            </a:lvl8pPr>
            <a:lvl9pPr marL="1828800" algn="l" defTabSz="912813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0070C0"/>
                </a:solidFill>
                <a:latin typeface="Calibri" pitchFamily="34" charset="0"/>
              </a:defRPr>
            </a:lvl9pPr>
          </a:lstStyle>
          <a:p>
            <a:pPr algn="ctr"/>
            <a:r>
              <a:rPr lang="hu-HU" b="1" dirty="0"/>
              <a:t>Köszönjük a figyelmet!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21793499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457200" y="2322000"/>
            <a:ext cx="8280000" cy="720000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3429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err="1">
                <a:solidFill>
                  <a:srgbClr val="0070C0"/>
                </a:solidFill>
                <a:latin typeface="+mn-lt"/>
              </a:rPr>
              <a:t>Magasabb</a:t>
            </a:r>
            <a:r>
              <a:rPr lang="en-US" sz="3200" dirty="0">
                <a:solidFill>
                  <a:srgbClr val="0070C0"/>
                </a:solidFill>
                <a:latin typeface="+mn-lt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+mn-lt"/>
              </a:rPr>
              <a:t>szintű</a:t>
            </a:r>
            <a:r>
              <a:rPr lang="en-US" sz="3200" dirty="0">
                <a:solidFill>
                  <a:srgbClr val="0070C0"/>
                </a:solidFill>
                <a:latin typeface="+mn-lt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+mn-lt"/>
              </a:rPr>
              <a:t>menetkomfort</a:t>
            </a:r>
            <a:endParaRPr lang="hu-HU" sz="32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457200" y="3042000"/>
            <a:ext cx="8280000" cy="1080000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3429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err="1">
                <a:solidFill>
                  <a:srgbClr val="0070C0"/>
                </a:solidFill>
                <a:latin typeface="+mn-lt"/>
              </a:rPr>
              <a:t>Mechanikai</a:t>
            </a:r>
            <a:r>
              <a:rPr lang="en-US" sz="3200" dirty="0">
                <a:solidFill>
                  <a:srgbClr val="0070C0"/>
                </a:solidFill>
                <a:latin typeface="+mn-lt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+mn-lt"/>
              </a:rPr>
              <a:t>alkatrészek</a:t>
            </a:r>
            <a:r>
              <a:rPr lang="en-US" sz="3200" dirty="0">
                <a:solidFill>
                  <a:srgbClr val="0070C0"/>
                </a:solidFill>
                <a:latin typeface="+mn-lt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+mn-lt"/>
              </a:rPr>
              <a:t>alacsonyabb</a:t>
            </a:r>
            <a:r>
              <a:rPr lang="en-US" sz="3200" dirty="0">
                <a:solidFill>
                  <a:srgbClr val="0070C0"/>
                </a:solidFill>
                <a:latin typeface="+mn-lt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+mn-lt"/>
              </a:rPr>
              <a:t>karbantartásigénye</a:t>
            </a:r>
            <a:r>
              <a:rPr lang="en-US" sz="3200" dirty="0">
                <a:solidFill>
                  <a:srgbClr val="0070C0"/>
                </a:solidFill>
                <a:latin typeface="+mn-lt"/>
              </a:rPr>
              <a:t> </a:t>
            </a:r>
            <a:endParaRPr lang="hu-HU" sz="32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457200" y="4122000"/>
            <a:ext cx="8280000" cy="720000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3429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err="1">
                <a:solidFill>
                  <a:srgbClr val="0070C0"/>
                </a:solidFill>
                <a:latin typeface="+mn-lt"/>
              </a:rPr>
              <a:t>Magasabb</a:t>
            </a:r>
            <a:r>
              <a:rPr lang="en-US" sz="3200" dirty="0">
                <a:solidFill>
                  <a:srgbClr val="0070C0"/>
                </a:solidFill>
                <a:latin typeface="+mn-lt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+mn-lt"/>
              </a:rPr>
              <a:t>energiahatékonyság</a:t>
            </a:r>
            <a:endParaRPr lang="hu-HU" sz="32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457200" y="4842000"/>
            <a:ext cx="8280000" cy="1080000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err="1">
                <a:solidFill>
                  <a:srgbClr val="0070C0"/>
                </a:solidFill>
                <a:latin typeface="+mn-lt"/>
              </a:rPr>
              <a:t>Alacsonyabb</a:t>
            </a:r>
            <a:r>
              <a:rPr lang="en-US" sz="3200" dirty="0">
                <a:solidFill>
                  <a:srgbClr val="0070C0"/>
                </a:solidFill>
                <a:latin typeface="+mn-lt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+mn-lt"/>
              </a:rPr>
              <a:t>üzemeltetési</a:t>
            </a:r>
            <a:r>
              <a:rPr lang="en-US" sz="3200" dirty="0">
                <a:solidFill>
                  <a:srgbClr val="0070C0"/>
                </a:solidFill>
                <a:latin typeface="+mn-lt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+mn-lt"/>
              </a:rPr>
              <a:t>és</a:t>
            </a:r>
            <a:r>
              <a:rPr lang="en-US" sz="3200" dirty="0">
                <a:solidFill>
                  <a:srgbClr val="0070C0"/>
                </a:solidFill>
                <a:latin typeface="+mn-lt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+mn-lt"/>
              </a:rPr>
              <a:t>karbantartási</a:t>
            </a:r>
            <a:r>
              <a:rPr lang="en-US" sz="3200" dirty="0">
                <a:solidFill>
                  <a:srgbClr val="0070C0"/>
                </a:solidFill>
                <a:latin typeface="+mn-lt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+mn-lt"/>
              </a:rPr>
              <a:t>költségek</a:t>
            </a:r>
            <a:endParaRPr lang="en-US" sz="32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9" name="Title 1"/>
          <p:cNvSpPr txBox="1">
            <a:spLocks/>
          </p:cNvSpPr>
          <p:nvPr>
            <p:custDataLst>
              <p:tags r:id="rId1"/>
            </p:custDataLst>
          </p:nvPr>
        </p:nvSpPr>
        <p:spPr bwMode="auto">
          <a:xfrm>
            <a:off x="457200" y="413792"/>
            <a:ext cx="8686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9" tIns="45715" rIns="91429" bIns="45715" numCol="1" anchor="ctr" anchorCtr="0" compatLnSpc="1">
            <a:prstTxWarp prst="textNoShape">
              <a:avLst/>
            </a:prstTxWarp>
          </a:bodyPr>
          <a:lstStyle>
            <a:lvl1pPr algn="l" defTabSz="912813" rtl="0" eaLnBrk="1" fontAlgn="base" hangingPunct="1">
              <a:spcBef>
                <a:spcPct val="0"/>
              </a:spcBef>
              <a:spcAft>
                <a:spcPct val="0"/>
              </a:spcAft>
              <a:defRPr sz="3600" kern="1200">
                <a:solidFill>
                  <a:srgbClr val="0070C0"/>
                </a:solidFill>
                <a:latin typeface="+mj-lt"/>
                <a:ea typeface="+mj-ea"/>
                <a:cs typeface="+mj-cs"/>
              </a:defRPr>
            </a:lvl1pPr>
            <a:lvl2pPr algn="l" defTabSz="912813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0070C0"/>
                </a:solidFill>
                <a:latin typeface="Calibri" pitchFamily="34" charset="0"/>
              </a:defRPr>
            </a:lvl2pPr>
            <a:lvl3pPr algn="l" defTabSz="912813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0070C0"/>
                </a:solidFill>
                <a:latin typeface="Calibri" pitchFamily="34" charset="0"/>
              </a:defRPr>
            </a:lvl3pPr>
            <a:lvl4pPr algn="l" defTabSz="912813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0070C0"/>
                </a:solidFill>
                <a:latin typeface="Calibri" pitchFamily="34" charset="0"/>
              </a:defRPr>
            </a:lvl4pPr>
            <a:lvl5pPr algn="l" defTabSz="912813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0070C0"/>
                </a:solidFill>
                <a:latin typeface="Calibri" pitchFamily="34" charset="0"/>
              </a:defRPr>
            </a:lvl5pPr>
            <a:lvl6pPr marL="457200" algn="l" defTabSz="912813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0070C0"/>
                </a:solidFill>
                <a:latin typeface="Calibri" pitchFamily="34" charset="0"/>
              </a:defRPr>
            </a:lvl6pPr>
            <a:lvl7pPr marL="914400" algn="l" defTabSz="912813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0070C0"/>
                </a:solidFill>
                <a:latin typeface="Calibri" pitchFamily="34" charset="0"/>
              </a:defRPr>
            </a:lvl7pPr>
            <a:lvl8pPr marL="1371600" algn="l" defTabSz="912813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0070C0"/>
                </a:solidFill>
                <a:latin typeface="Calibri" pitchFamily="34" charset="0"/>
              </a:defRPr>
            </a:lvl8pPr>
            <a:lvl9pPr marL="1828800" algn="l" defTabSz="912813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0070C0"/>
                </a:solidFill>
                <a:latin typeface="Calibri" pitchFamily="34" charset="0"/>
              </a:defRPr>
            </a:lvl9pPr>
          </a:lstStyle>
          <a:p>
            <a:r>
              <a:rPr lang="en-US" sz="3400" b="1" dirty="0" err="1"/>
              <a:t>Frekvenciaváltók</a:t>
            </a:r>
            <a:r>
              <a:rPr lang="en-US" sz="3400" b="1" dirty="0"/>
              <a:t> </a:t>
            </a:r>
            <a:r>
              <a:rPr lang="en-US" sz="3400" b="1" dirty="0" err="1"/>
              <a:t>alkalmazásának</a:t>
            </a:r>
            <a:r>
              <a:rPr lang="en-US" sz="3400" b="1" dirty="0"/>
              <a:t> </a:t>
            </a:r>
            <a:r>
              <a:rPr lang="en-US" sz="3400" b="1" dirty="0" err="1"/>
              <a:t>előnyei</a:t>
            </a:r>
            <a:endParaRPr lang="en-US" sz="3400" b="1" dirty="0"/>
          </a:p>
        </p:txBody>
      </p:sp>
      <p:sp>
        <p:nvSpPr>
          <p:cNvPr id="10" name="Content Placeholder 4"/>
          <p:cNvSpPr txBox="1">
            <a:spLocks/>
          </p:cNvSpPr>
          <p:nvPr>
            <p:custDataLst>
              <p:tags r:id="rId2"/>
            </p:custDataLst>
          </p:nvPr>
        </p:nvSpPr>
        <p:spPr bwMode="auto">
          <a:xfrm>
            <a:off x="457200" y="1600202"/>
            <a:ext cx="8280000" cy="7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9" tIns="45715" rIns="91429" bIns="45715" numCol="1" anchor="ctr" anchorCtr="0" compatLnSpc="1">
            <a:prstTxWarp prst="textNoShape">
              <a:avLst/>
            </a:prstTxWarp>
            <a:noAutofit/>
          </a:bodyPr>
          <a:lstStyle>
            <a:lvl1pPr marL="0" indent="0" algn="ctr" defTabSz="912813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3200" kern="120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  <a:lvl2pPr marL="457145" indent="0" algn="ctr" defTabSz="912813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290" indent="0" algn="ctr" defTabSz="912813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435" indent="0" algn="ctr" defTabSz="912813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581" indent="0" algn="ctr" defTabSz="912813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5726" indent="0" algn="ctr" defTabSz="91429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2871" indent="0" algn="ctr" defTabSz="91429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016" indent="0" algn="ctr" defTabSz="91429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161" indent="0" algn="ctr" defTabSz="91429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rgbClr val="0070C0"/>
                </a:solidFill>
              </a:rPr>
              <a:t>Korszerű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hajtásszabályozás</a:t>
            </a:r>
            <a:endParaRPr lang="hu-H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7025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3" grpId="0" autoUpdateAnimBg="0"/>
      <p:bldP spid="4" grpId="0" autoUpdateAnimBg="0"/>
      <p:bldP spid="4" grpId="1"/>
      <p:bldP spid="6" grpId="0" autoUpdateAnimBg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457200" y="2322000"/>
            <a:ext cx="8280000" cy="720000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3429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err="1">
                <a:solidFill>
                  <a:srgbClr val="0070C0"/>
                </a:solidFill>
                <a:latin typeface="+mn-lt"/>
              </a:rPr>
              <a:t>Alacsonyabb</a:t>
            </a:r>
            <a:r>
              <a:rPr lang="en-US" sz="3200" dirty="0">
                <a:solidFill>
                  <a:srgbClr val="0070C0"/>
                </a:solidFill>
                <a:latin typeface="+mn-lt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+mn-lt"/>
              </a:rPr>
              <a:t>indítóáram</a:t>
            </a:r>
            <a:endParaRPr lang="hu-HU" sz="32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457200" y="3042000"/>
            <a:ext cx="8280000" cy="720000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3429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err="1">
                <a:solidFill>
                  <a:srgbClr val="0070C0"/>
                </a:solidFill>
                <a:latin typeface="+mn-lt"/>
              </a:rPr>
              <a:t>Speciális</a:t>
            </a:r>
            <a:r>
              <a:rPr lang="en-US" sz="3200" dirty="0">
                <a:solidFill>
                  <a:srgbClr val="0070C0"/>
                </a:solidFill>
                <a:latin typeface="+mn-lt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+mn-lt"/>
              </a:rPr>
              <a:t>energiatakarékos</a:t>
            </a:r>
            <a:r>
              <a:rPr lang="en-US" sz="3200" dirty="0">
                <a:solidFill>
                  <a:srgbClr val="0070C0"/>
                </a:solidFill>
                <a:latin typeface="+mn-lt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+mn-lt"/>
              </a:rPr>
              <a:t>üzemmód</a:t>
            </a:r>
            <a:endParaRPr lang="hu-HU" sz="32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457200" y="3762000"/>
            <a:ext cx="8280000" cy="720000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3429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err="1">
                <a:solidFill>
                  <a:srgbClr val="0070C0"/>
                </a:solidFill>
                <a:latin typeface="+mn-lt"/>
              </a:rPr>
              <a:t>Visszatáplálás</a:t>
            </a:r>
            <a:r>
              <a:rPr lang="en-US" sz="3200" dirty="0">
                <a:solidFill>
                  <a:srgbClr val="0070C0"/>
                </a:solidFill>
                <a:latin typeface="+mn-lt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+mn-lt"/>
              </a:rPr>
              <a:t>hasznosítása</a:t>
            </a:r>
            <a:endParaRPr lang="hu-HU" sz="32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9" name="Title 1"/>
          <p:cNvSpPr txBox="1">
            <a:spLocks/>
          </p:cNvSpPr>
          <p:nvPr>
            <p:custDataLst>
              <p:tags r:id="rId1"/>
            </p:custDataLst>
          </p:nvPr>
        </p:nvSpPr>
        <p:spPr bwMode="auto">
          <a:xfrm>
            <a:off x="457200" y="413792"/>
            <a:ext cx="8686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9" tIns="45715" rIns="91429" bIns="45715" numCol="1" anchor="ctr" anchorCtr="0" compatLnSpc="1">
            <a:prstTxWarp prst="textNoShape">
              <a:avLst/>
            </a:prstTxWarp>
          </a:bodyPr>
          <a:lstStyle>
            <a:lvl1pPr algn="l" defTabSz="912813" rtl="0" eaLnBrk="1" fontAlgn="base" hangingPunct="1">
              <a:spcBef>
                <a:spcPct val="0"/>
              </a:spcBef>
              <a:spcAft>
                <a:spcPct val="0"/>
              </a:spcAft>
              <a:defRPr sz="3600" kern="1200">
                <a:solidFill>
                  <a:srgbClr val="0070C0"/>
                </a:solidFill>
                <a:latin typeface="+mj-lt"/>
                <a:ea typeface="+mj-ea"/>
                <a:cs typeface="+mj-cs"/>
              </a:defRPr>
            </a:lvl1pPr>
            <a:lvl2pPr algn="l" defTabSz="912813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0070C0"/>
                </a:solidFill>
                <a:latin typeface="Calibri" pitchFamily="34" charset="0"/>
              </a:defRPr>
            </a:lvl2pPr>
            <a:lvl3pPr algn="l" defTabSz="912813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0070C0"/>
                </a:solidFill>
                <a:latin typeface="Calibri" pitchFamily="34" charset="0"/>
              </a:defRPr>
            </a:lvl3pPr>
            <a:lvl4pPr algn="l" defTabSz="912813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0070C0"/>
                </a:solidFill>
                <a:latin typeface="Calibri" pitchFamily="34" charset="0"/>
              </a:defRPr>
            </a:lvl4pPr>
            <a:lvl5pPr algn="l" defTabSz="912813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0070C0"/>
                </a:solidFill>
                <a:latin typeface="Calibri" pitchFamily="34" charset="0"/>
              </a:defRPr>
            </a:lvl5pPr>
            <a:lvl6pPr marL="457200" algn="l" defTabSz="912813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0070C0"/>
                </a:solidFill>
                <a:latin typeface="Calibri" pitchFamily="34" charset="0"/>
              </a:defRPr>
            </a:lvl6pPr>
            <a:lvl7pPr marL="914400" algn="l" defTabSz="912813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0070C0"/>
                </a:solidFill>
                <a:latin typeface="Calibri" pitchFamily="34" charset="0"/>
              </a:defRPr>
            </a:lvl7pPr>
            <a:lvl8pPr marL="1371600" algn="l" defTabSz="912813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0070C0"/>
                </a:solidFill>
                <a:latin typeface="Calibri" pitchFamily="34" charset="0"/>
              </a:defRPr>
            </a:lvl8pPr>
            <a:lvl9pPr marL="1828800" algn="l" defTabSz="912813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0070C0"/>
                </a:solidFill>
                <a:latin typeface="Calibri" pitchFamily="34" charset="0"/>
              </a:defRPr>
            </a:lvl9pPr>
          </a:lstStyle>
          <a:p>
            <a:r>
              <a:rPr lang="en-US" sz="3400" b="1" dirty="0" err="1"/>
              <a:t>Energiahatékonyság</a:t>
            </a:r>
            <a:r>
              <a:rPr lang="en-US" sz="3400" b="1" dirty="0"/>
              <a:t> </a:t>
            </a:r>
            <a:r>
              <a:rPr lang="en-US" sz="3400" b="1" dirty="0" err="1"/>
              <a:t>frekvenciaváltókkal</a:t>
            </a:r>
            <a:endParaRPr lang="en-US" sz="3400" b="1" dirty="0"/>
          </a:p>
        </p:txBody>
      </p:sp>
      <p:sp>
        <p:nvSpPr>
          <p:cNvPr id="10" name="Content Placeholder 4"/>
          <p:cNvSpPr txBox="1">
            <a:spLocks/>
          </p:cNvSpPr>
          <p:nvPr>
            <p:custDataLst>
              <p:tags r:id="rId2"/>
            </p:custDataLst>
          </p:nvPr>
        </p:nvSpPr>
        <p:spPr bwMode="auto">
          <a:xfrm>
            <a:off x="457200" y="1600202"/>
            <a:ext cx="8280000" cy="7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9" tIns="45715" rIns="91429" bIns="45715" numCol="1" anchor="ctr" anchorCtr="0" compatLnSpc="1">
            <a:prstTxWarp prst="textNoShape">
              <a:avLst/>
            </a:prstTxWarp>
            <a:noAutofit/>
          </a:bodyPr>
          <a:lstStyle>
            <a:lvl1pPr marL="0" indent="0" algn="ctr" defTabSz="912813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3200" kern="120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  <a:lvl2pPr marL="457145" indent="0" algn="ctr" defTabSz="912813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290" indent="0" algn="ctr" defTabSz="912813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435" indent="0" algn="ctr" defTabSz="912813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581" indent="0" algn="ctr" defTabSz="912813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5726" indent="0" algn="ctr" defTabSz="91429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2871" indent="0" algn="ctr" defTabSz="91429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016" indent="0" algn="ctr" defTabSz="91429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161" indent="0" algn="ctr" defTabSz="91429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rgbClr val="0070C0"/>
                </a:solidFill>
              </a:rPr>
              <a:t>Precíz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motorszabályozás</a:t>
            </a:r>
            <a:endParaRPr lang="hu-H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199310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3" grpId="0" autoUpdateAnimBg="0"/>
      <p:bldP spid="4" grpId="0" autoUpdateAnimBg="0"/>
      <p:bldP spid="4" grpId="1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B41D29-B941-4325-BDB7-927BCB4A68C1}"/>
              </a:ext>
            </a:extLst>
          </p:cNvPr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457200" y="413792"/>
            <a:ext cx="8712000" cy="1143000"/>
          </a:xfrm>
          <a:prstGeom prst="rect">
            <a:avLst/>
          </a:prstGeom>
        </p:spPr>
        <p:txBody>
          <a:bodyPr anchor="ctr"/>
          <a:lstStyle>
            <a:lvl1pPr algn="l" defTabSz="912813" rtl="0" eaLnBrk="1" fontAlgn="base" hangingPunct="1">
              <a:spcBef>
                <a:spcPct val="0"/>
              </a:spcBef>
              <a:spcAft>
                <a:spcPct val="0"/>
              </a:spcAft>
              <a:defRPr sz="3600" kern="1200">
                <a:solidFill>
                  <a:srgbClr val="0070C0"/>
                </a:solidFill>
                <a:latin typeface="+mj-lt"/>
                <a:ea typeface="+mj-ea"/>
                <a:cs typeface="+mj-cs"/>
              </a:defRPr>
            </a:lvl1pPr>
            <a:lvl2pPr algn="l" defTabSz="912813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0070C0"/>
                </a:solidFill>
                <a:latin typeface="Calibri" pitchFamily="34" charset="0"/>
              </a:defRPr>
            </a:lvl2pPr>
            <a:lvl3pPr algn="l" defTabSz="912813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0070C0"/>
                </a:solidFill>
                <a:latin typeface="Calibri" pitchFamily="34" charset="0"/>
              </a:defRPr>
            </a:lvl3pPr>
            <a:lvl4pPr algn="l" defTabSz="912813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0070C0"/>
                </a:solidFill>
                <a:latin typeface="Calibri" pitchFamily="34" charset="0"/>
              </a:defRPr>
            </a:lvl4pPr>
            <a:lvl5pPr algn="l" defTabSz="912813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0070C0"/>
                </a:solidFill>
                <a:latin typeface="Calibri" pitchFamily="34" charset="0"/>
              </a:defRPr>
            </a:lvl5pPr>
            <a:lvl6pPr marL="457200" algn="l" defTabSz="912813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0070C0"/>
                </a:solidFill>
                <a:latin typeface="Calibri" pitchFamily="34" charset="0"/>
              </a:defRPr>
            </a:lvl6pPr>
            <a:lvl7pPr marL="914400" algn="l" defTabSz="912813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0070C0"/>
                </a:solidFill>
                <a:latin typeface="Calibri" pitchFamily="34" charset="0"/>
              </a:defRPr>
            </a:lvl7pPr>
            <a:lvl8pPr marL="1371600" algn="l" defTabSz="912813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0070C0"/>
                </a:solidFill>
                <a:latin typeface="Calibri" pitchFamily="34" charset="0"/>
              </a:defRPr>
            </a:lvl8pPr>
            <a:lvl9pPr marL="1828800" algn="l" defTabSz="912813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0070C0"/>
                </a:solidFill>
                <a:latin typeface="Calibri" pitchFamily="34" charset="0"/>
              </a:defRPr>
            </a:lvl9pPr>
          </a:lstStyle>
          <a:p>
            <a:r>
              <a:rPr lang="en-US" sz="3400" b="1" dirty="0" err="1"/>
              <a:t>Négynegyedes</a:t>
            </a:r>
            <a:r>
              <a:rPr lang="en-US" sz="3400" b="1" dirty="0"/>
              <a:t> </a:t>
            </a:r>
            <a:r>
              <a:rPr lang="en-US" sz="3400" b="1" dirty="0" err="1"/>
              <a:t>üzem</a:t>
            </a:r>
            <a:endParaRPr lang="en-US" sz="3400" b="1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AAEC6CB-6A8F-41EF-81A4-6316B18E44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2000" y="1440000"/>
            <a:ext cx="5364000" cy="4641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7269684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457200" y="413792"/>
            <a:ext cx="8686800" cy="1143000"/>
          </a:xfrm>
          <a:prstGeom prst="rect">
            <a:avLst/>
          </a:prstGeom>
        </p:spPr>
        <p:txBody>
          <a:bodyPr anchor="ctr"/>
          <a:lstStyle>
            <a:lvl1pPr algn="l" defTabSz="912813" rtl="0" eaLnBrk="1" fontAlgn="base" hangingPunct="1">
              <a:spcBef>
                <a:spcPct val="0"/>
              </a:spcBef>
              <a:spcAft>
                <a:spcPct val="0"/>
              </a:spcAft>
              <a:defRPr sz="3600" kern="1200">
                <a:solidFill>
                  <a:srgbClr val="0070C0"/>
                </a:solidFill>
                <a:latin typeface="+mj-lt"/>
                <a:ea typeface="+mj-ea"/>
                <a:cs typeface="+mj-cs"/>
              </a:defRPr>
            </a:lvl1pPr>
            <a:lvl2pPr algn="l" defTabSz="912813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0070C0"/>
                </a:solidFill>
                <a:latin typeface="Calibri" pitchFamily="34" charset="0"/>
              </a:defRPr>
            </a:lvl2pPr>
            <a:lvl3pPr algn="l" defTabSz="912813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0070C0"/>
                </a:solidFill>
                <a:latin typeface="Calibri" pitchFamily="34" charset="0"/>
              </a:defRPr>
            </a:lvl3pPr>
            <a:lvl4pPr algn="l" defTabSz="912813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0070C0"/>
                </a:solidFill>
                <a:latin typeface="Calibri" pitchFamily="34" charset="0"/>
              </a:defRPr>
            </a:lvl4pPr>
            <a:lvl5pPr algn="l" defTabSz="912813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0070C0"/>
                </a:solidFill>
                <a:latin typeface="Calibri" pitchFamily="34" charset="0"/>
              </a:defRPr>
            </a:lvl5pPr>
            <a:lvl6pPr marL="457200" algn="l" defTabSz="912813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0070C0"/>
                </a:solidFill>
                <a:latin typeface="Calibri" pitchFamily="34" charset="0"/>
              </a:defRPr>
            </a:lvl6pPr>
            <a:lvl7pPr marL="914400" algn="l" defTabSz="912813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0070C0"/>
                </a:solidFill>
                <a:latin typeface="Calibri" pitchFamily="34" charset="0"/>
              </a:defRPr>
            </a:lvl7pPr>
            <a:lvl8pPr marL="1371600" algn="l" defTabSz="912813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0070C0"/>
                </a:solidFill>
                <a:latin typeface="Calibri" pitchFamily="34" charset="0"/>
              </a:defRPr>
            </a:lvl8pPr>
            <a:lvl9pPr marL="1828800" algn="l" defTabSz="912813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0070C0"/>
                </a:solidFill>
                <a:latin typeface="Calibri" pitchFamily="34" charset="0"/>
              </a:defRPr>
            </a:lvl9pPr>
          </a:lstStyle>
          <a:p>
            <a:r>
              <a:rPr lang="hu-HU" sz="3400" b="1" dirty="0"/>
              <a:t>Frekvenciaváltó felépítése és működési elve</a:t>
            </a:r>
            <a:endParaRPr lang="en-US" sz="3400" b="1" dirty="0"/>
          </a:p>
        </p:txBody>
      </p:sp>
      <p:grpSp>
        <p:nvGrpSpPr>
          <p:cNvPr id="5" name="Group 2"/>
          <p:cNvGrpSpPr>
            <a:grpSpLocks noChangeAspect="1"/>
          </p:cNvGrpSpPr>
          <p:nvPr/>
        </p:nvGrpSpPr>
        <p:grpSpPr bwMode="auto">
          <a:xfrm>
            <a:off x="457200" y="1980000"/>
            <a:ext cx="8229600" cy="3559960"/>
            <a:chOff x="376" y="1360"/>
            <a:chExt cx="5488" cy="2374"/>
          </a:xfrm>
        </p:grpSpPr>
        <p:pic>
          <p:nvPicPr>
            <p:cNvPr id="6" name="Picture 3" descr="iNVERTE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6" y="1360"/>
              <a:ext cx="5488" cy="237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Rectangle 4"/>
            <p:cNvSpPr>
              <a:spLocks noChangeArrowheads="1"/>
            </p:cNvSpPr>
            <p:nvPr/>
          </p:nvSpPr>
          <p:spPr bwMode="auto">
            <a:xfrm>
              <a:off x="1200" y="2713"/>
              <a:ext cx="453" cy="227"/>
            </a:xfrm>
            <a:prstGeom prst="rect">
              <a:avLst/>
            </a:prstGeom>
            <a:noFill/>
            <a:ln>
              <a:noFill/>
            </a:ln>
            <a:effectLst>
              <a:outerShdw dist="28398" dir="3806097" algn="ctr" rotWithShape="0">
                <a:schemeClr val="bg1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marL="342900" indent="-3429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20000"/>
                </a:spcBef>
              </a:pPr>
              <a:r>
                <a:rPr lang="hu-HU" altLang="en-US" sz="2000" dirty="0">
                  <a:latin typeface="Arial" pitchFamily="34" charset="0"/>
                </a:rPr>
                <a:t>AC</a:t>
              </a:r>
              <a:endParaRPr lang="en-GB" altLang="en-US" sz="2000" dirty="0">
                <a:latin typeface="Arial" pitchFamily="34" charset="0"/>
              </a:endParaRPr>
            </a:p>
          </p:txBody>
        </p:sp>
        <p:sp>
          <p:nvSpPr>
            <p:cNvPr id="8" name="Rectangle 5"/>
            <p:cNvSpPr>
              <a:spLocks noChangeArrowheads="1"/>
            </p:cNvSpPr>
            <p:nvPr/>
          </p:nvSpPr>
          <p:spPr bwMode="auto">
            <a:xfrm>
              <a:off x="4416" y="3241"/>
              <a:ext cx="453" cy="227"/>
            </a:xfrm>
            <a:prstGeom prst="rect">
              <a:avLst/>
            </a:prstGeom>
            <a:noFill/>
            <a:ln>
              <a:noFill/>
            </a:ln>
            <a:effectLst>
              <a:outerShdw dist="28398" dir="3806097" algn="ctr" rotWithShape="0">
                <a:schemeClr val="bg1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marL="342900" indent="-3429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20000"/>
                </a:spcBef>
              </a:pPr>
              <a:r>
                <a:rPr lang="hu-HU" altLang="en-US" sz="2000" dirty="0">
                  <a:latin typeface="Arial" pitchFamily="34" charset="0"/>
                </a:rPr>
                <a:t>AC</a:t>
              </a:r>
              <a:endParaRPr lang="en-GB" altLang="en-US" sz="2000" dirty="0">
                <a:latin typeface="Arial" pitchFamily="34" charset="0"/>
              </a:endParaRPr>
            </a:p>
          </p:txBody>
        </p:sp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722" y="3291"/>
              <a:ext cx="1247" cy="227"/>
            </a:xfrm>
            <a:prstGeom prst="rect">
              <a:avLst/>
            </a:prstGeom>
            <a:noFill/>
            <a:ln>
              <a:noFill/>
            </a:ln>
            <a:effectLst>
              <a:outerShdw dist="28398" dir="3806097" algn="ctr" rotWithShape="0">
                <a:schemeClr val="bg1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marL="342900" indent="-3429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20000"/>
                </a:spcBef>
              </a:pPr>
              <a:r>
                <a:rPr lang="hu-HU" altLang="en-US" sz="2000" dirty="0">
                  <a:latin typeface="Arial" pitchFamily="34" charset="0"/>
                </a:rPr>
                <a:t>Egyenirányító</a:t>
              </a:r>
              <a:endParaRPr lang="en-GB" altLang="en-US" sz="2000" dirty="0">
                <a:latin typeface="Arial" pitchFamily="34" charset="0"/>
              </a:endParaRPr>
            </a:p>
          </p:txBody>
        </p:sp>
        <p:sp>
          <p:nvSpPr>
            <p:cNvPr id="10" name="Rectangle 7"/>
            <p:cNvSpPr>
              <a:spLocks noChangeArrowheads="1"/>
            </p:cNvSpPr>
            <p:nvPr/>
          </p:nvSpPr>
          <p:spPr bwMode="auto">
            <a:xfrm>
              <a:off x="2947" y="3241"/>
              <a:ext cx="453" cy="227"/>
            </a:xfrm>
            <a:prstGeom prst="rect">
              <a:avLst/>
            </a:prstGeom>
            <a:noFill/>
            <a:ln>
              <a:noFill/>
            </a:ln>
            <a:effectLst>
              <a:outerShdw dist="28398" dir="3806097" algn="ctr" rotWithShape="0">
                <a:schemeClr val="bg1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marL="342900" indent="-3429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20000"/>
                </a:spcBef>
              </a:pPr>
              <a:r>
                <a:rPr lang="hu-HU" altLang="en-US" sz="2000" dirty="0">
                  <a:latin typeface="Arial" pitchFamily="34" charset="0"/>
                </a:rPr>
                <a:t>DC</a:t>
              </a:r>
              <a:endParaRPr lang="en-GB" altLang="en-US" sz="2000" dirty="0">
                <a:latin typeface="Arial" pitchFamily="34" charset="0"/>
              </a:endParaRPr>
            </a:p>
          </p:txBody>
        </p:sp>
        <p:sp>
          <p:nvSpPr>
            <p:cNvPr id="11" name="Rectangle 8"/>
            <p:cNvSpPr>
              <a:spLocks noChangeArrowheads="1"/>
            </p:cNvSpPr>
            <p:nvPr/>
          </p:nvSpPr>
          <p:spPr bwMode="auto">
            <a:xfrm>
              <a:off x="3504" y="1947"/>
              <a:ext cx="793" cy="453"/>
            </a:xfrm>
            <a:prstGeom prst="rect">
              <a:avLst/>
            </a:prstGeom>
            <a:noFill/>
            <a:ln>
              <a:noFill/>
            </a:ln>
            <a:effectLst>
              <a:outerShdw dist="28398" dir="3806097" algn="ctr" rotWithShape="0">
                <a:schemeClr val="bg1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marL="342900" indent="-3429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20000"/>
                </a:spcBef>
              </a:pPr>
              <a:r>
                <a:rPr lang="hu-HU" altLang="en-US" sz="2000" dirty="0" err="1">
                  <a:latin typeface="Arial" pitchFamily="34" charset="0"/>
                </a:rPr>
                <a:t>Inverter</a:t>
              </a:r>
              <a:endParaRPr lang="hu-HU" altLang="en-US" sz="2000" dirty="0">
                <a:latin typeface="Arial" pitchFamily="34" charset="0"/>
              </a:endParaRPr>
            </a:p>
            <a:p>
              <a:pPr algn="ctr">
                <a:lnSpc>
                  <a:spcPct val="90000"/>
                </a:lnSpc>
                <a:spcBef>
                  <a:spcPct val="20000"/>
                </a:spcBef>
              </a:pPr>
              <a:r>
                <a:rPr lang="hu-HU" altLang="en-US" sz="2000" dirty="0">
                  <a:latin typeface="Arial" pitchFamily="34" charset="0"/>
                </a:rPr>
                <a:t>(PWM)</a:t>
              </a:r>
              <a:endParaRPr lang="en-GB" altLang="en-US" sz="2000" dirty="0">
                <a:latin typeface="Arial" pitchFamily="34" charset="0"/>
              </a:endParaRPr>
            </a:p>
          </p:txBody>
        </p:sp>
        <p:sp>
          <p:nvSpPr>
            <p:cNvPr id="12" name="Rectangle 9"/>
            <p:cNvSpPr>
              <a:spLocks noChangeArrowheads="1"/>
            </p:cNvSpPr>
            <p:nvPr/>
          </p:nvSpPr>
          <p:spPr bwMode="auto">
            <a:xfrm>
              <a:off x="5123" y="3386"/>
              <a:ext cx="680" cy="227"/>
            </a:xfrm>
            <a:prstGeom prst="rect">
              <a:avLst/>
            </a:prstGeom>
            <a:noFill/>
            <a:ln>
              <a:noFill/>
            </a:ln>
            <a:effectLst>
              <a:outerShdw dist="28398" dir="3806097" algn="ctr" rotWithShape="0">
                <a:schemeClr val="bg1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marL="342900" indent="-3429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20000"/>
                </a:spcBef>
              </a:pPr>
              <a:r>
                <a:rPr lang="hu-HU" altLang="en-US" sz="2000" dirty="0">
                  <a:latin typeface="Arial" pitchFamily="34" charset="0"/>
                </a:rPr>
                <a:t>Motor</a:t>
              </a:r>
              <a:endParaRPr lang="en-GB" altLang="en-US" sz="2000" dirty="0">
                <a:latin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73481457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feil nach rechts 105">
            <a:extLst>
              <a:ext uri="{FF2B5EF4-FFF2-40B4-BE49-F238E27FC236}">
                <a16:creationId xmlns:a16="http://schemas.microsoft.com/office/drawing/2014/main" id="{438A39BF-7F2D-417F-AA32-D242ED8A11DD}"/>
              </a:ext>
            </a:extLst>
          </p:cNvPr>
          <p:cNvSpPr/>
          <p:nvPr/>
        </p:nvSpPr>
        <p:spPr bwMode="auto">
          <a:xfrm>
            <a:off x="642442" y="3314978"/>
            <a:ext cx="1519125" cy="763189"/>
          </a:xfrm>
          <a:prstGeom prst="rightArrow">
            <a:avLst>
              <a:gd name="adj1" fmla="val 67750"/>
              <a:gd name="adj2" fmla="val 50000"/>
            </a:avLst>
          </a:prstGeom>
          <a:solidFill>
            <a:srgbClr val="005AC2"/>
          </a:solidFill>
          <a:ln>
            <a:solidFill>
              <a:srgbClr val="005AC2"/>
            </a:solidFill>
            <a:headEnd type="none" w="med" len="med"/>
            <a:tailEnd type="none" w="med" len="med"/>
          </a:ln>
          <a:effectLst/>
          <a:ex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vert="horz" wrap="square" lIns="47999" tIns="47999" rIns="47999" bIns="47999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b="0" dirty="0">
                <a:cs typeface="Times New Roman" pitchFamily="18" charset="0"/>
              </a:rPr>
              <a:t>kWh</a:t>
            </a:r>
          </a:p>
        </p:txBody>
      </p:sp>
      <p:cxnSp>
        <p:nvCxnSpPr>
          <p:cNvPr id="5" name="Gerade Verbindung 71">
            <a:extLst>
              <a:ext uri="{FF2B5EF4-FFF2-40B4-BE49-F238E27FC236}">
                <a16:creationId xmlns:a16="http://schemas.microsoft.com/office/drawing/2014/main" id="{4B84106A-C222-441E-8E41-32293123B922}"/>
              </a:ext>
            </a:extLst>
          </p:cNvPr>
          <p:cNvCxnSpPr/>
          <p:nvPr/>
        </p:nvCxnSpPr>
        <p:spPr bwMode="gray">
          <a:xfrm>
            <a:off x="2372065" y="2598677"/>
            <a:ext cx="3637872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solid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Gerade Verbindung 94">
            <a:extLst>
              <a:ext uri="{FF2B5EF4-FFF2-40B4-BE49-F238E27FC236}">
                <a16:creationId xmlns:a16="http://schemas.microsoft.com/office/drawing/2014/main" id="{F3862674-724B-48DA-9136-78EBAA25101C}"/>
              </a:ext>
            </a:extLst>
          </p:cNvPr>
          <p:cNvCxnSpPr/>
          <p:nvPr/>
        </p:nvCxnSpPr>
        <p:spPr bwMode="gray">
          <a:xfrm>
            <a:off x="2372065" y="2598678"/>
            <a:ext cx="0" cy="194040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solid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uppieren 39">
            <a:extLst>
              <a:ext uri="{FF2B5EF4-FFF2-40B4-BE49-F238E27FC236}">
                <a16:creationId xmlns:a16="http://schemas.microsoft.com/office/drawing/2014/main" id="{B36AE80D-50AB-42CD-B5C4-BF0484152B18}"/>
              </a:ext>
            </a:extLst>
          </p:cNvPr>
          <p:cNvGrpSpPr/>
          <p:nvPr/>
        </p:nvGrpSpPr>
        <p:grpSpPr>
          <a:xfrm>
            <a:off x="5440074" y="2983444"/>
            <a:ext cx="559021" cy="1477965"/>
            <a:chOff x="4023360" y="1616963"/>
            <a:chExt cx="488661" cy="1108474"/>
          </a:xfrm>
        </p:grpSpPr>
        <p:cxnSp>
          <p:nvCxnSpPr>
            <p:cNvPr id="8" name="Gerade Verbindung 106">
              <a:extLst>
                <a:ext uri="{FF2B5EF4-FFF2-40B4-BE49-F238E27FC236}">
                  <a16:creationId xmlns:a16="http://schemas.microsoft.com/office/drawing/2014/main" id="{DBA0AAD8-679D-4071-88B3-77BB3C181635}"/>
                </a:ext>
              </a:extLst>
            </p:cNvPr>
            <p:cNvCxnSpPr/>
            <p:nvPr/>
          </p:nvCxnSpPr>
          <p:spPr bwMode="gray">
            <a:xfrm>
              <a:off x="4023360" y="1617854"/>
              <a:ext cx="488661" cy="0"/>
            </a:xfrm>
            <a:prstGeom prst="line">
              <a:avLst/>
            </a:prstGeom>
            <a:ln w="19050">
              <a:solidFill>
                <a:srgbClr val="DE0000"/>
              </a:solidFill>
              <a:prstDash val="sysDot"/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Gerade Verbindung 109">
              <a:extLst>
                <a:ext uri="{FF2B5EF4-FFF2-40B4-BE49-F238E27FC236}">
                  <a16:creationId xmlns:a16="http://schemas.microsoft.com/office/drawing/2014/main" id="{69DE1756-AF0C-4C1E-AC7D-11E2E09BD0FA}"/>
                </a:ext>
              </a:extLst>
            </p:cNvPr>
            <p:cNvCxnSpPr/>
            <p:nvPr/>
          </p:nvCxnSpPr>
          <p:spPr bwMode="gray">
            <a:xfrm>
              <a:off x="4023360" y="1616963"/>
              <a:ext cx="0" cy="1108474"/>
            </a:xfrm>
            <a:prstGeom prst="line">
              <a:avLst/>
            </a:prstGeom>
            <a:ln w="19050">
              <a:solidFill>
                <a:srgbClr val="DE0000"/>
              </a:solidFill>
              <a:prstDash val="sysDot"/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" name="Gerade Verbindung 112">
            <a:extLst>
              <a:ext uri="{FF2B5EF4-FFF2-40B4-BE49-F238E27FC236}">
                <a16:creationId xmlns:a16="http://schemas.microsoft.com/office/drawing/2014/main" id="{BF835351-C311-4DF7-B7C2-6E894485EA57}"/>
              </a:ext>
            </a:extLst>
          </p:cNvPr>
          <p:cNvCxnSpPr/>
          <p:nvPr/>
        </p:nvCxnSpPr>
        <p:spPr bwMode="gray">
          <a:xfrm>
            <a:off x="2372064" y="5349940"/>
            <a:ext cx="1995455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solid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rade Verbindung 115">
            <a:extLst>
              <a:ext uri="{FF2B5EF4-FFF2-40B4-BE49-F238E27FC236}">
                <a16:creationId xmlns:a16="http://schemas.microsoft.com/office/drawing/2014/main" id="{F254A006-C084-4E95-9934-71D9FB4D5B9B}"/>
              </a:ext>
            </a:extLst>
          </p:cNvPr>
          <p:cNvCxnSpPr/>
          <p:nvPr/>
        </p:nvCxnSpPr>
        <p:spPr bwMode="gray">
          <a:xfrm>
            <a:off x="2372064" y="6141247"/>
            <a:ext cx="1995455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solid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61">
            <a:extLst>
              <a:ext uri="{FF2B5EF4-FFF2-40B4-BE49-F238E27FC236}">
                <a16:creationId xmlns:a16="http://schemas.microsoft.com/office/drawing/2014/main" id="{CE597FA9-D642-48A8-9060-DB67A1D98DF0}"/>
              </a:ext>
            </a:extLst>
          </p:cNvPr>
          <p:cNvCxnSpPr/>
          <p:nvPr/>
        </p:nvCxnSpPr>
        <p:spPr bwMode="gray">
          <a:xfrm>
            <a:off x="1150631" y="4550140"/>
            <a:ext cx="1221433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solid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4" descr="http://www.protec-led.de/bilder/hallenbeleuchtung_3.jpg">
            <a:extLst>
              <a:ext uri="{FF2B5EF4-FFF2-40B4-BE49-F238E27FC236}">
                <a16:creationId xmlns:a16="http://schemas.microsoft.com/office/drawing/2014/main" id="{D791F631-DBC5-43B2-B13E-A33D368B86D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813"/>
          <a:stretch/>
        </p:blipFill>
        <p:spPr bwMode="auto">
          <a:xfrm>
            <a:off x="4266713" y="5011793"/>
            <a:ext cx="1359387" cy="676295"/>
          </a:xfrm>
          <a:prstGeom prst="rect">
            <a:avLst/>
          </a:prstGeom>
          <a:noFill/>
          <a:effectLst>
            <a:reflection blurRad="6350" stA="52000" endA="300" endPos="10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8" descr="commercial-air-conditioning-houston">
            <a:extLst>
              <a:ext uri="{FF2B5EF4-FFF2-40B4-BE49-F238E27FC236}">
                <a16:creationId xmlns:a16="http://schemas.microsoft.com/office/drawing/2014/main" id="{67792402-9043-4C30-8B60-2F9FDDA3A0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6713" y="5803099"/>
            <a:ext cx="1359387" cy="676295"/>
          </a:xfrm>
          <a:prstGeom prst="rect">
            <a:avLst/>
          </a:prstGeom>
          <a:noFill/>
          <a:effectLst>
            <a:reflection blurRad="6350" stA="52000" endA="300" endPos="10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8" name="Gerade Verbindung 99">
            <a:extLst>
              <a:ext uri="{FF2B5EF4-FFF2-40B4-BE49-F238E27FC236}">
                <a16:creationId xmlns:a16="http://schemas.microsoft.com/office/drawing/2014/main" id="{CE4860B0-C19E-468B-B60C-F66B2ACA2FB0}"/>
              </a:ext>
            </a:extLst>
          </p:cNvPr>
          <p:cNvCxnSpPr/>
          <p:nvPr/>
        </p:nvCxnSpPr>
        <p:spPr bwMode="gray">
          <a:xfrm flipV="1">
            <a:off x="2548785" y="4640400"/>
            <a:ext cx="0" cy="522000"/>
          </a:xfrm>
          <a:prstGeom prst="line">
            <a:avLst/>
          </a:prstGeom>
          <a:ln w="19050">
            <a:solidFill>
              <a:srgbClr val="005AC2"/>
            </a:solidFill>
            <a:prstDash val="sysDot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 Verbindung 100">
            <a:extLst>
              <a:ext uri="{FF2B5EF4-FFF2-40B4-BE49-F238E27FC236}">
                <a16:creationId xmlns:a16="http://schemas.microsoft.com/office/drawing/2014/main" id="{1C8141B4-77C4-4BE6-BA22-876F66994A9D}"/>
              </a:ext>
            </a:extLst>
          </p:cNvPr>
          <p:cNvCxnSpPr/>
          <p:nvPr/>
        </p:nvCxnSpPr>
        <p:spPr bwMode="gray">
          <a:xfrm rot="16200000">
            <a:off x="2997855" y="4726800"/>
            <a:ext cx="0" cy="900516"/>
          </a:xfrm>
          <a:prstGeom prst="line">
            <a:avLst/>
          </a:prstGeom>
          <a:ln w="19050">
            <a:solidFill>
              <a:srgbClr val="005AC2"/>
            </a:solidFill>
            <a:prstDash val="sysDot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 Verbindung 103">
            <a:extLst>
              <a:ext uri="{FF2B5EF4-FFF2-40B4-BE49-F238E27FC236}">
                <a16:creationId xmlns:a16="http://schemas.microsoft.com/office/drawing/2014/main" id="{4A84970F-9B9F-466C-885D-CA26D8CC769B}"/>
              </a:ext>
            </a:extLst>
          </p:cNvPr>
          <p:cNvCxnSpPr/>
          <p:nvPr/>
        </p:nvCxnSpPr>
        <p:spPr bwMode="gray">
          <a:xfrm flipV="1">
            <a:off x="2548787" y="5515591"/>
            <a:ext cx="0" cy="463885"/>
          </a:xfrm>
          <a:prstGeom prst="line">
            <a:avLst/>
          </a:prstGeom>
          <a:ln w="19050">
            <a:solidFill>
              <a:srgbClr val="005AC2"/>
            </a:solidFill>
            <a:prstDash val="sysDot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Gerade Verbindung 104">
            <a:extLst>
              <a:ext uri="{FF2B5EF4-FFF2-40B4-BE49-F238E27FC236}">
                <a16:creationId xmlns:a16="http://schemas.microsoft.com/office/drawing/2014/main" id="{EEFA4999-8CC1-464E-9372-C8352ED09F9C}"/>
              </a:ext>
            </a:extLst>
          </p:cNvPr>
          <p:cNvCxnSpPr/>
          <p:nvPr/>
        </p:nvCxnSpPr>
        <p:spPr bwMode="gray">
          <a:xfrm rot="16200000">
            <a:off x="2997855" y="5536813"/>
            <a:ext cx="0" cy="900516"/>
          </a:xfrm>
          <a:prstGeom prst="line">
            <a:avLst/>
          </a:prstGeom>
          <a:ln w="19050">
            <a:solidFill>
              <a:srgbClr val="005AC2"/>
            </a:solidFill>
            <a:prstDash val="sysDot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uppieren 19">
            <a:extLst>
              <a:ext uri="{FF2B5EF4-FFF2-40B4-BE49-F238E27FC236}">
                <a16:creationId xmlns:a16="http://schemas.microsoft.com/office/drawing/2014/main" id="{FF2F0356-17E7-4469-A7C5-5DC604FB6683}"/>
              </a:ext>
            </a:extLst>
          </p:cNvPr>
          <p:cNvGrpSpPr/>
          <p:nvPr/>
        </p:nvGrpSpPr>
        <p:grpSpPr>
          <a:xfrm>
            <a:off x="422454" y="4100689"/>
            <a:ext cx="1038919" cy="779185"/>
            <a:chOff x="316840" y="2448546"/>
            <a:chExt cx="779189" cy="584389"/>
          </a:xfrm>
        </p:grpSpPr>
        <p:pic>
          <p:nvPicPr>
            <p:cNvPr id="24" name="Picture 10" descr="http://i.ebayimg.com/t/Zwischenzaehler-Stromzaehler-Elektrozaehler-Drehstrom-/00/s/Mjk1WDI5NQ==/$(KGrHqN,!h8E-tBqZ0uTBP1vkNq2NQ~~60_35.JPG">
              <a:extLst>
                <a:ext uri="{FF2B5EF4-FFF2-40B4-BE49-F238E27FC236}">
                  <a16:creationId xmlns:a16="http://schemas.microsoft.com/office/drawing/2014/main" id="{5239064A-87C4-4ADB-9B73-F2013D9A14C1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712" t="32985" r="23214"/>
            <a:stretch/>
          </p:blipFill>
          <p:spPr bwMode="auto">
            <a:xfrm rot="377199">
              <a:off x="524891" y="2523272"/>
              <a:ext cx="390172" cy="391630"/>
            </a:xfrm>
            <a:prstGeom prst="rect">
              <a:avLst/>
            </a:prstGeom>
            <a:noFill/>
            <a:effectLst>
              <a:reflection blurRad="6350" stA="52000" endA="300" endPos="35000" dir="5400000" sy="-100000" algn="bl" rotWithShape="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5" name="Picture 10" descr="http://i.ebayimg.com/t/Zwischenzaehler-Stromzaehler-Elektrozaehler-Drehstrom-/00/s/Mjk1WDI5NQ==/$(KGrHqN,!h8E-tBqZ0uTBP1vkNq2NQ~~60_35.JPG">
              <a:extLst>
                <a:ext uri="{FF2B5EF4-FFF2-40B4-BE49-F238E27FC236}">
                  <a16:creationId xmlns:a16="http://schemas.microsoft.com/office/drawing/2014/main" id="{F60E5AD5-9EA7-4C3E-8664-DD622B710A6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6840" y="2448546"/>
              <a:ext cx="779189" cy="58438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6" name="Ellipse_Klein1">
            <a:extLst>
              <a:ext uri="{FF2B5EF4-FFF2-40B4-BE49-F238E27FC236}">
                <a16:creationId xmlns:a16="http://schemas.microsoft.com/office/drawing/2014/main" id="{201FA13D-D818-4B32-A7E6-ADD0AEA49EAB}"/>
              </a:ext>
            </a:extLst>
          </p:cNvPr>
          <p:cNvSpPr/>
          <p:nvPr/>
        </p:nvSpPr>
        <p:spPr bwMode="gray">
          <a:xfrm>
            <a:off x="5558849" y="3448271"/>
            <a:ext cx="1453921" cy="44532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cs typeface="Times New Roman" pitchFamily="18" charset="0"/>
              </a:rPr>
              <a:t>Regeneratív</a:t>
            </a:r>
            <a:r>
              <a:rPr lang="en-US" sz="1600" dirty="0">
                <a:cs typeface="Times New Roman" pitchFamily="18" charset="0"/>
              </a:rPr>
              <a:t> </a:t>
            </a:r>
            <a:br>
              <a:rPr lang="en-US" sz="1600" dirty="0">
                <a:cs typeface="Times New Roman" pitchFamily="18" charset="0"/>
              </a:rPr>
            </a:br>
            <a:r>
              <a:rPr lang="en-US" sz="1600" dirty="0" err="1">
                <a:cs typeface="Times New Roman" pitchFamily="18" charset="0"/>
              </a:rPr>
              <a:t>energia</a:t>
            </a:r>
            <a:endParaRPr lang="en-US" sz="1600" dirty="0">
              <a:cs typeface="Times New Roman" pitchFamily="18" charset="0"/>
            </a:endParaRPr>
          </a:p>
        </p:txBody>
      </p:sp>
      <p:grpSp>
        <p:nvGrpSpPr>
          <p:cNvPr id="27" name="Gruppieren 1">
            <a:extLst>
              <a:ext uri="{FF2B5EF4-FFF2-40B4-BE49-F238E27FC236}">
                <a16:creationId xmlns:a16="http://schemas.microsoft.com/office/drawing/2014/main" id="{A6FDD17B-D67C-4DF7-B24E-8AF76524312B}"/>
              </a:ext>
            </a:extLst>
          </p:cNvPr>
          <p:cNvGrpSpPr/>
          <p:nvPr/>
        </p:nvGrpSpPr>
        <p:grpSpPr>
          <a:xfrm>
            <a:off x="4587869" y="4010960"/>
            <a:ext cx="715640" cy="715640"/>
            <a:chOff x="3440902" y="2381250"/>
            <a:chExt cx="536730" cy="536730"/>
          </a:xfrm>
        </p:grpSpPr>
        <p:sp>
          <p:nvSpPr>
            <p:cNvPr id="28" name="Ellipse 54">
              <a:extLst>
                <a:ext uri="{FF2B5EF4-FFF2-40B4-BE49-F238E27FC236}">
                  <a16:creationId xmlns:a16="http://schemas.microsoft.com/office/drawing/2014/main" id="{861A7137-38BA-4B8C-B8EE-B8FF51BBFFC2}"/>
                </a:ext>
              </a:extLst>
            </p:cNvPr>
            <p:cNvSpPr/>
            <p:nvPr/>
          </p:nvSpPr>
          <p:spPr bwMode="auto">
            <a:xfrm>
              <a:off x="3440902" y="2381250"/>
              <a:ext cx="536730" cy="536730"/>
            </a:xfrm>
            <a:prstGeom prst="ellipse">
              <a:avLst/>
            </a:prstGeom>
            <a:gradFill>
              <a:gsLst>
                <a:gs pos="34000">
                  <a:srgbClr val="DE0000"/>
                </a:gs>
                <a:gs pos="35000">
                  <a:schemeClr val="bg1">
                    <a:alpha val="0"/>
                  </a:schemeClr>
                </a:gs>
              </a:gsLst>
              <a:lin ang="16200000" scaled="0"/>
            </a:gradFill>
            <a:ln>
              <a:noFill/>
            </a:ln>
            <a:effectLst/>
            <a:extLst/>
          </p:spPr>
          <p:txBody>
  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defTabSz="1219170" fontAlgn="base">
                <a:spcBef>
                  <a:spcPct val="0"/>
                </a:spcBef>
                <a:spcAft>
                  <a:spcPct val="0"/>
                </a:spcAft>
              </a:pPr>
              <a:endParaRPr lang="de-DE" sz="1900" b="1">
                <a:solidFill>
                  <a:srgbClr val="005AC2"/>
                </a:solidFill>
                <a:latin typeface="Arial Narrow" pitchFamily="34" charset="0"/>
                <a:ea typeface="Arial Unicode MS" pitchFamily="34" charset="-128"/>
                <a:cs typeface="Times New Roman" pitchFamily="18" charset="0"/>
              </a:endParaRPr>
            </a:p>
          </p:txBody>
        </p:sp>
        <p:sp>
          <p:nvSpPr>
            <p:cNvPr id="29" name="Ellipse 55">
              <a:extLst>
                <a:ext uri="{FF2B5EF4-FFF2-40B4-BE49-F238E27FC236}">
                  <a16:creationId xmlns:a16="http://schemas.microsoft.com/office/drawing/2014/main" id="{7FF02322-E903-4DFF-B98E-E160B4AF8EB7}"/>
                </a:ext>
              </a:extLst>
            </p:cNvPr>
            <p:cNvSpPr/>
            <p:nvPr/>
          </p:nvSpPr>
          <p:spPr bwMode="auto">
            <a:xfrm>
              <a:off x="3440902" y="2381250"/>
              <a:ext cx="536730" cy="536730"/>
            </a:xfrm>
            <a:prstGeom prst="ellipse">
              <a:avLst/>
            </a:prstGeom>
            <a:noFill/>
            <a:ln>
              <a:solidFill>
                <a:schemeClr val="tx1">
                  <a:lumMod val="50000"/>
                  <a:lumOff val="50000"/>
                </a:schemeClr>
              </a:solidFill>
            </a:ln>
            <a:effectLst/>
            <a:extLst/>
          </p:spPr>
          <p:txBody>
  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defTabSz="1219170" fontAlgn="base">
                <a:spcBef>
                  <a:spcPct val="0"/>
                </a:spcBef>
                <a:spcAft>
                  <a:spcPct val="0"/>
                </a:spcAft>
              </a:pPr>
              <a:endParaRPr lang="de-DE" sz="1900" b="1">
                <a:solidFill>
                  <a:srgbClr val="005AC2"/>
                </a:solidFill>
                <a:latin typeface="Arial Narrow" pitchFamily="34" charset="0"/>
                <a:ea typeface="Arial Unicode MS" pitchFamily="34" charset="-128"/>
                <a:cs typeface="Times New Roman" pitchFamily="18" charset="0"/>
              </a:endParaRPr>
            </a:p>
          </p:txBody>
        </p:sp>
      </p:grpSp>
      <p:grpSp>
        <p:nvGrpSpPr>
          <p:cNvPr id="30" name="Gruppieren 56">
            <a:extLst>
              <a:ext uri="{FF2B5EF4-FFF2-40B4-BE49-F238E27FC236}">
                <a16:creationId xmlns:a16="http://schemas.microsoft.com/office/drawing/2014/main" id="{E50BE6D8-A7F4-4B4B-8F3D-1CEE978D8F93}"/>
              </a:ext>
            </a:extLst>
          </p:cNvPr>
          <p:cNvGrpSpPr/>
          <p:nvPr/>
        </p:nvGrpSpPr>
        <p:grpSpPr>
          <a:xfrm>
            <a:off x="4745107" y="4217315"/>
            <a:ext cx="401867" cy="188781"/>
            <a:chOff x="3439919" y="2512206"/>
            <a:chExt cx="301400" cy="141586"/>
          </a:xfrm>
        </p:grpSpPr>
        <p:sp>
          <p:nvSpPr>
            <p:cNvPr id="31" name="Freeform 9">
              <a:extLst>
                <a:ext uri="{FF2B5EF4-FFF2-40B4-BE49-F238E27FC236}">
                  <a16:creationId xmlns:a16="http://schemas.microsoft.com/office/drawing/2014/main" id="{CBC3BD2A-1F99-4582-A628-1C50DAFF5ACB}"/>
                </a:ext>
              </a:extLst>
            </p:cNvPr>
            <p:cNvSpPr>
              <a:spLocks/>
            </p:cNvSpPr>
            <p:nvPr/>
          </p:nvSpPr>
          <p:spPr bwMode="gray">
            <a:xfrm rot="5400000" flipV="1">
              <a:off x="3403790" y="2548335"/>
              <a:ext cx="141586" cy="69328"/>
            </a:xfrm>
            <a:custGeom>
              <a:avLst/>
              <a:gdLst>
                <a:gd name="T0" fmla="*/ 3 w 123"/>
                <a:gd name="T1" fmla="*/ 11 h 60"/>
                <a:gd name="T2" fmla="*/ 1 w 123"/>
                <a:gd name="T3" fmla="*/ 9 h 60"/>
                <a:gd name="T4" fmla="*/ 0 w 123"/>
                <a:gd name="T5" fmla="*/ 19 h 60"/>
                <a:gd name="T6" fmla="*/ 14 w 123"/>
                <a:gd name="T7" fmla="*/ 44 h 60"/>
                <a:gd name="T8" fmla="*/ 68 w 123"/>
                <a:gd name="T9" fmla="*/ 36 h 60"/>
                <a:gd name="T10" fmla="*/ 103 w 123"/>
                <a:gd name="T11" fmla="*/ 31 h 60"/>
                <a:gd name="T12" fmla="*/ 121 w 123"/>
                <a:gd name="T13" fmla="*/ 38 h 60"/>
                <a:gd name="T14" fmla="*/ 111 w 123"/>
                <a:gd name="T15" fmla="*/ 16 h 60"/>
                <a:gd name="T16" fmla="*/ 60 w 123"/>
                <a:gd name="T17" fmla="*/ 21 h 60"/>
                <a:gd name="T18" fmla="*/ 3 w 123"/>
                <a:gd name="T19" fmla="*/ 11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3" h="60">
                  <a:moveTo>
                    <a:pt x="3" y="11"/>
                  </a:moveTo>
                  <a:cubicBezTo>
                    <a:pt x="3" y="10"/>
                    <a:pt x="2" y="9"/>
                    <a:pt x="1" y="9"/>
                  </a:cubicBezTo>
                  <a:cubicBezTo>
                    <a:pt x="1" y="8"/>
                    <a:pt x="0" y="12"/>
                    <a:pt x="0" y="19"/>
                  </a:cubicBezTo>
                  <a:cubicBezTo>
                    <a:pt x="0" y="25"/>
                    <a:pt x="6" y="37"/>
                    <a:pt x="14" y="44"/>
                  </a:cubicBezTo>
                  <a:cubicBezTo>
                    <a:pt x="32" y="59"/>
                    <a:pt x="47" y="60"/>
                    <a:pt x="68" y="36"/>
                  </a:cubicBezTo>
                  <a:cubicBezTo>
                    <a:pt x="81" y="20"/>
                    <a:pt x="91" y="21"/>
                    <a:pt x="103" y="31"/>
                  </a:cubicBezTo>
                  <a:cubicBezTo>
                    <a:pt x="112" y="38"/>
                    <a:pt x="119" y="42"/>
                    <a:pt x="121" y="38"/>
                  </a:cubicBezTo>
                  <a:cubicBezTo>
                    <a:pt x="123" y="34"/>
                    <a:pt x="119" y="23"/>
                    <a:pt x="111" y="16"/>
                  </a:cubicBezTo>
                  <a:cubicBezTo>
                    <a:pt x="94" y="1"/>
                    <a:pt x="78" y="0"/>
                    <a:pt x="60" y="21"/>
                  </a:cubicBezTo>
                  <a:cubicBezTo>
                    <a:pt x="37" y="47"/>
                    <a:pt x="25" y="37"/>
                    <a:pt x="3" y="11"/>
                  </a:cubicBezTo>
                  <a:close/>
                </a:path>
              </a:pathLst>
            </a:custGeom>
            <a:solidFill>
              <a:srgbClr val="DE0000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2" name="Freeform 9">
              <a:extLst>
                <a:ext uri="{FF2B5EF4-FFF2-40B4-BE49-F238E27FC236}">
                  <a16:creationId xmlns:a16="http://schemas.microsoft.com/office/drawing/2014/main" id="{DD1BE305-E8BB-4857-948F-16F17F433401}"/>
                </a:ext>
              </a:extLst>
            </p:cNvPr>
            <p:cNvSpPr>
              <a:spLocks/>
            </p:cNvSpPr>
            <p:nvPr/>
          </p:nvSpPr>
          <p:spPr bwMode="gray">
            <a:xfrm rot="5400000" flipV="1">
              <a:off x="3635862" y="2548335"/>
              <a:ext cx="141586" cy="69328"/>
            </a:xfrm>
            <a:custGeom>
              <a:avLst/>
              <a:gdLst>
                <a:gd name="T0" fmla="*/ 3 w 123"/>
                <a:gd name="T1" fmla="*/ 11 h 60"/>
                <a:gd name="T2" fmla="*/ 1 w 123"/>
                <a:gd name="T3" fmla="*/ 9 h 60"/>
                <a:gd name="T4" fmla="*/ 0 w 123"/>
                <a:gd name="T5" fmla="*/ 19 h 60"/>
                <a:gd name="T6" fmla="*/ 14 w 123"/>
                <a:gd name="T7" fmla="*/ 44 h 60"/>
                <a:gd name="T8" fmla="*/ 68 w 123"/>
                <a:gd name="T9" fmla="*/ 36 h 60"/>
                <a:gd name="T10" fmla="*/ 103 w 123"/>
                <a:gd name="T11" fmla="*/ 31 h 60"/>
                <a:gd name="T12" fmla="*/ 121 w 123"/>
                <a:gd name="T13" fmla="*/ 38 h 60"/>
                <a:gd name="T14" fmla="*/ 111 w 123"/>
                <a:gd name="T15" fmla="*/ 16 h 60"/>
                <a:gd name="T16" fmla="*/ 60 w 123"/>
                <a:gd name="T17" fmla="*/ 21 h 60"/>
                <a:gd name="T18" fmla="*/ 3 w 123"/>
                <a:gd name="T19" fmla="*/ 11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3" h="60">
                  <a:moveTo>
                    <a:pt x="3" y="11"/>
                  </a:moveTo>
                  <a:cubicBezTo>
                    <a:pt x="3" y="10"/>
                    <a:pt x="2" y="9"/>
                    <a:pt x="1" y="9"/>
                  </a:cubicBezTo>
                  <a:cubicBezTo>
                    <a:pt x="1" y="8"/>
                    <a:pt x="0" y="12"/>
                    <a:pt x="0" y="19"/>
                  </a:cubicBezTo>
                  <a:cubicBezTo>
                    <a:pt x="0" y="25"/>
                    <a:pt x="6" y="37"/>
                    <a:pt x="14" y="44"/>
                  </a:cubicBezTo>
                  <a:cubicBezTo>
                    <a:pt x="32" y="59"/>
                    <a:pt x="47" y="60"/>
                    <a:pt x="68" y="36"/>
                  </a:cubicBezTo>
                  <a:cubicBezTo>
                    <a:pt x="81" y="20"/>
                    <a:pt x="91" y="21"/>
                    <a:pt x="103" y="31"/>
                  </a:cubicBezTo>
                  <a:cubicBezTo>
                    <a:pt x="112" y="38"/>
                    <a:pt x="119" y="42"/>
                    <a:pt x="121" y="38"/>
                  </a:cubicBezTo>
                  <a:cubicBezTo>
                    <a:pt x="123" y="34"/>
                    <a:pt x="119" y="23"/>
                    <a:pt x="111" y="16"/>
                  </a:cubicBezTo>
                  <a:cubicBezTo>
                    <a:pt x="94" y="1"/>
                    <a:pt x="78" y="0"/>
                    <a:pt x="60" y="21"/>
                  </a:cubicBezTo>
                  <a:cubicBezTo>
                    <a:pt x="37" y="47"/>
                    <a:pt x="25" y="37"/>
                    <a:pt x="3" y="11"/>
                  </a:cubicBezTo>
                  <a:close/>
                </a:path>
              </a:pathLst>
            </a:custGeom>
            <a:solidFill>
              <a:srgbClr val="DE0000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3" name="Freeform 9">
              <a:extLst>
                <a:ext uri="{FF2B5EF4-FFF2-40B4-BE49-F238E27FC236}">
                  <a16:creationId xmlns:a16="http://schemas.microsoft.com/office/drawing/2014/main" id="{74831E6A-ABA8-4820-A627-111629671F9A}"/>
                </a:ext>
              </a:extLst>
            </p:cNvPr>
            <p:cNvSpPr>
              <a:spLocks/>
            </p:cNvSpPr>
            <p:nvPr/>
          </p:nvSpPr>
          <p:spPr bwMode="gray">
            <a:xfrm rot="5400000" flipV="1">
              <a:off x="3519826" y="2548335"/>
              <a:ext cx="141586" cy="69328"/>
            </a:xfrm>
            <a:custGeom>
              <a:avLst/>
              <a:gdLst>
                <a:gd name="T0" fmla="*/ 3 w 123"/>
                <a:gd name="T1" fmla="*/ 11 h 60"/>
                <a:gd name="T2" fmla="*/ 1 w 123"/>
                <a:gd name="T3" fmla="*/ 9 h 60"/>
                <a:gd name="T4" fmla="*/ 0 w 123"/>
                <a:gd name="T5" fmla="*/ 19 h 60"/>
                <a:gd name="T6" fmla="*/ 14 w 123"/>
                <a:gd name="T7" fmla="*/ 44 h 60"/>
                <a:gd name="T8" fmla="*/ 68 w 123"/>
                <a:gd name="T9" fmla="*/ 36 h 60"/>
                <a:gd name="T10" fmla="*/ 103 w 123"/>
                <a:gd name="T11" fmla="*/ 31 h 60"/>
                <a:gd name="T12" fmla="*/ 121 w 123"/>
                <a:gd name="T13" fmla="*/ 38 h 60"/>
                <a:gd name="T14" fmla="*/ 111 w 123"/>
                <a:gd name="T15" fmla="*/ 16 h 60"/>
                <a:gd name="T16" fmla="*/ 60 w 123"/>
                <a:gd name="T17" fmla="*/ 21 h 60"/>
                <a:gd name="T18" fmla="*/ 3 w 123"/>
                <a:gd name="T19" fmla="*/ 11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3" h="60">
                  <a:moveTo>
                    <a:pt x="3" y="11"/>
                  </a:moveTo>
                  <a:cubicBezTo>
                    <a:pt x="3" y="10"/>
                    <a:pt x="2" y="9"/>
                    <a:pt x="1" y="9"/>
                  </a:cubicBezTo>
                  <a:cubicBezTo>
                    <a:pt x="1" y="8"/>
                    <a:pt x="0" y="12"/>
                    <a:pt x="0" y="19"/>
                  </a:cubicBezTo>
                  <a:cubicBezTo>
                    <a:pt x="0" y="25"/>
                    <a:pt x="6" y="37"/>
                    <a:pt x="14" y="44"/>
                  </a:cubicBezTo>
                  <a:cubicBezTo>
                    <a:pt x="32" y="59"/>
                    <a:pt x="47" y="60"/>
                    <a:pt x="68" y="36"/>
                  </a:cubicBezTo>
                  <a:cubicBezTo>
                    <a:pt x="81" y="20"/>
                    <a:pt x="91" y="21"/>
                    <a:pt x="103" y="31"/>
                  </a:cubicBezTo>
                  <a:cubicBezTo>
                    <a:pt x="112" y="38"/>
                    <a:pt x="119" y="42"/>
                    <a:pt x="121" y="38"/>
                  </a:cubicBezTo>
                  <a:cubicBezTo>
                    <a:pt x="123" y="34"/>
                    <a:pt x="119" y="23"/>
                    <a:pt x="111" y="16"/>
                  </a:cubicBezTo>
                  <a:cubicBezTo>
                    <a:pt x="94" y="1"/>
                    <a:pt x="78" y="0"/>
                    <a:pt x="60" y="21"/>
                  </a:cubicBezTo>
                  <a:cubicBezTo>
                    <a:pt x="37" y="47"/>
                    <a:pt x="25" y="37"/>
                    <a:pt x="3" y="11"/>
                  </a:cubicBezTo>
                  <a:close/>
                </a:path>
              </a:pathLst>
            </a:custGeom>
            <a:solidFill>
              <a:srgbClr val="DE0000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</p:grpSp>
      <p:cxnSp>
        <p:nvCxnSpPr>
          <p:cNvPr id="34" name="Gerade Verbindung 60">
            <a:extLst>
              <a:ext uri="{FF2B5EF4-FFF2-40B4-BE49-F238E27FC236}">
                <a16:creationId xmlns:a16="http://schemas.microsoft.com/office/drawing/2014/main" id="{8E77D67D-6E53-403A-8D46-1A8E75EB149C}"/>
              </a:ext>
            </a:extLst>
          </p:cNvPr>
          <p:cNvCxnSpPr/>
          <p:nvPr/>
        </p:nvCxnSpPr>
        <p:spPr bwMode="gray">
          <a:xfrm>
            <a:off x="4945689" y="2798493"/>
            <a:ext cx="0" cy="1212468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solid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Ellipse_Klein1">
            <a:extLst>
              <a:ext uri="{FF2B5EF4-FFF2-40B4-BE49-F238E27FC236}">
                <a16:creationId xmlns:a16="http://schemas.microsoft.com/office/drawing/2014/main" id="{727066C5-27C1-4862-8B8C-02EA92C34630}"/>
              </a:ext>
            </a:extLst>
          </p:cNvPr>
          <p:cNvSpPr/>
          <p:nvPr/>
        </p:nvSpPr>
        <p:spPr bwMode="gray">
          <a:xfrm>
            <a:off x="4572287" y="3258924"/>
            <a:ext cx="746808" cy="578613"/>
          </a:xfrm>
          <a:prstGeom prst="rect">
            <a:avLst/>
          </a:prstGeom>
          <a:solidFill>
            <a:schemeClr val="bg1"/>
          </a:solidFill>
          <a:ln>
            <a:solidFill>
              <a:srgbClr val="003870"/>
            </a:solidFill>
          </a:ln>
          <a:effectLst/>
          <a:ex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 err="1">
                <a:cs typeface="Times New Roman" pitchFamily="18" charset="0"/>
              </a:rPr>
              <a:t>Fékező</a:t>
            </a:r>
            <a:r>
              <a:rPr lang="en-US" sz="1600" dirty="0">
                <a:cs typeface="Times New Roman" pitchFamily="18" charset="0"/>
              </a:rPr>
              <a:t>- </a:t>
            </a:r>
            <a:r>
              <a:rPr lang="en-US" sz="1600" dirty="0" err="1">
                <a:cs typeface="Times New Roman" pitchFamily="18" charset="0"/>
              </a:rPr>
              <a:t>modul</a:t>
            </a:r>
            <a:endParaRPr lang="en-US" sz="1600" dirty="0">
              <a:cs typeface="Times New Roman" pitchFamily="18" charset="0"/>
            </a:endParaRPr>
          </a:p>
        </p:txBody>
      </p:sp>
      <p:pic>
        <p:nvPicPr>
          <p:cNvPr id="38" name="Picture 2">
            <a:extLst>
              <a:ext uri="{FF2B5EF4-FFF2-40B4-BE49-F238E27FC236}">
                <a16:creationId xmlns:a16="http://schemas.microsoft.com/office/drawing/2014/main" id="{4B74F1C1-DDB9-4913-93E1-8A6560F81D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3052" y="2166634"/>
            <a:ext cx="545274" cy="8252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9" name="Gerade Verbindung 94">
            <a:extLst>
              <a:ext uri="{FF2B5EF4-FFF2-40B4-BE49-F238E27FC236}">
                <a16:creationId xmlns:a16="http://schemas.microsoft.com/office/drawing/2014/main" id="{3764314D-4778-4C06-8C29-B15C0C4BB166}"/>
              </a:ext>
            </a:extLst>
          </p:cNvPr>
          <p:cNvCxnSpPr/>
          <p:nvPr/>
        </p:nvCxnSpPr>
        <p:spPr bwMode="gray">
          <a:xfrm>
            <a:off x="2372400" y="4539600"/>
            <a:ext cx="0" cy="160200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solid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 Verbindung 99">
            <a:extLst>
              <a:ext uri="{FF2B5EF4-FFF2-40B4-BE49-F238E27FC236}">
                <a16:creationId xmlns:a16="http://schemas.microsoft.com/office/drawing/2014/main" id="{C03DF964-9C25-4276-B0B3-B40279B5017E}"/>
              </a:ext>
            </a:extLst>
          </p:cNvPr>
          <p:cNvCxnSpPr/>
          <p:nvPr/>
        </p:nvCxnSpPr>
        <p:spPr bwMode="gray">
          <a:xfrm flipV="1">
            <a:off x="2548800" y="2844000"/>
            <a:ext cx="0" cy="1584000"/>
          </a:xfrm>
          <a:prstGeom prst="line">
            <a:avLst/>
          </a:prstGeom>
          <a:ln w="19050">
            <a:solidFill>
              <a:srgbClr val="005AC2"/>
            </a:solidFill>
            <a:prstDash val="sysDot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Gerade Verbindung 100">
            <a:extLst>
              <a:ext uri="{FF2B5EF4-FFF2-40B4-BE49-F238E27FC236}">
                <a16:creationId xmlns:a16="http://schemas.microsoft.com/office/drawing/2014/main" id="{A3A15A5D-9EA7-4173-9027-6C7D62A7C4CF}"/>
              </a:ext>
            </a:extLst>
          </p:cNvPr>
          <p:cNvCxnSpPr/>
          <p:nvPr/>
        </p:nvCxnSpPr>
        <p:spPr bwMode="gray">
          <a:xfrm rot="16200000">
            <a:off x="2998800" y="2376000"/>
            <a:ext cx="0" cy="900516"/>
          </a:xfrm>
          <a:prstGeom prst="line">
            <a:avLst/>
          </a:prstGeom>
          <a:ln w="19050">
            <a:solidFill>
              <a:srgbClr val="005AC2"/>
            </a:solidFill>
            <a:prstDash val="sysDot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itle 1">
            <a:extLst>
              <a:ext uri="{FF2B5EF4-FFF2-40B4-BE49-F238E27FC236}">
                <a16:creationId xmlns:a16="http://schemas.microsoft.com/office/drawing/2014/main" id="{1656F4B1-8187-4BCE-A64A-ED54DC2703F2}"/>
              </a:ext>
            </a:extLst>
          </p:cNvPr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457200" y="413792"/>
            <a:ext cx="8640000" cy="1143000"/>
          </a:xfrm>
          <a:prstGeom prst="rect">
            <a:avLst/>
          </a:prstGeom>
        </p:spPr>
        <p:txBody>
          <a:bodyPr anchor="ctr"/>
          <a:lstStyle>
            <a:lvl1pPr algn="l" defTabSz="912813" rtl="0" eaLnBrk="1" fontAlgn="base" hangingPunct="1">
              <a:spcBef>
                <a:spcPct val="0"/>
              </a:spcBef>
              <a:spcAft>
                <a:spcPct val="0"/>
              </a:spcAft>
              <a:defRPr sz="3600" kern="1200">
                <a:solidFill>
                  <a:srgbClr val="0070C0"/>
                </a:solidFill>
                <a:latin typeface="+mj-lt"/>
                <a:ea typeface="+mj-ea"/>
                <a:cs typeface="+mj-cs"/>
              </a:defRPr>
            </a:lvl1pPr>
            <a:lvl2pPr algn="l" defTabSz="912813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0070C0"/>
                </a:solidFill>
                <a:latin typeface="Calibri" pitchFamily="34" charset="0"/>
              </a:defRPr>
            </a:lvl2pPr>
            <a:lvl3pPr algn="l" defTabSz="912813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0070C0"/>
                </a:solidFill>
                <a:latin typeface="Calibri" pitchFamily="34" charset="0"/>
              </a:defRPr>
            </a:lvl3pPr>
            <a:lvl4pPr algn="l" defTabSz="912813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0070C0"/>
                </a:solidFill>
                <a:latin typeface="Calibri" pitchFamily="34" charset="0"/>
              </a:defRPr>
            </a:lvl4pPr>
            <a:lvl5pPr algn="l" defTabSz="912813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0070C0"/>
                </a:solidFill>
                <a:latin typeface="Calibri" pitchFamily="34" charset="0"/>
              </a:defRPr>
            </a:lvl5pPr>
            <a:lvl6pPr marL="457200" algn="l" defTabSz="912813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0070C0"/>
                </a:solidFill>
                <a:latin typeface="Calibri" pitchFamily="34" charset="0"/>
              </a:defRPr>
            </a:lvl6pPr>
            <a:lvl7pPr marL="914400" algn="l" defTabSz="912813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0070C0"/>
                </a:solidFill>
                <a:latin typeface="Calibri" pitchFamily="34" charset="0"/>
              </a:defRPr>
            </a:lvl7pPr>
            <a:lvl8pPr marL="1371600" algn="l" defTabSz="912813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0070C0"/>
                </a:solidFill>
                <a:latin typeface="Calibri" pitchFamily="34" charset="0"/>
              </a:defRPr>
            </a:lvl8pPr>
            <a:lvl9pPr marL="1828800" algn="l" defTabSz="912813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0070C0"/>
                </a:solidFill>
                <a:latin typeface="Calibri" pitchFamily="34" charset="0"/>
              </a:defRPr>
            </a:lvl9pPr>
          </a:lstStyle>
          <a:p>
            <a:r>
              <a:rPr lang="en-US" sz="3400" b="1" dirty="0" err="1"/>
              <a:t>Visszatáplálás</a:t>
            </a:r>
            <a:r>
              <a:rPr lang="en-US" sz="3400" b="1" dirty="0"/>
              <a:t> </a:t>
            </a:r>
            <a:r>
              <a:rPr lang="en-US" sz="3400" b="1" dirty="0" err="1"/>
              <a:t>kezelése</a:t>
            </a:r>
            <a:r>
              <a:rPr lang="en-US" sz="3400" b="1" dirty="0"/>
              <a:t> </a:t>
            </a:r>
            <a:r>
              <a:rPr lang="en-US" sz="3400" b="1" dirty="0" err="1"/>
              <a:t>fékellenállással</a:t>
            </a:r>
            <a:endParaRPr lang="en-US" sz="3400" b="1" dirty="0"/>
          </a:p>
        </p:txBody>
      </p:sp>
      <p:grpSp>
        <p:nvGrpSpPr>
          <p:cNvPr id="36" name="Gruppieren 30">
            <a:extLst>
              <a:ext uri="{FF2B5EF4-FFF2-40B4-BE49-F238E27FC236}">
                <a16:creationId xmlns:a16="http://schemas.microsoft.com/office/drawing/2014/main" id="{C6FF1202-4E8D-4653-A996-EA66AD224632}"/>
              </a:ext>
            </a:extLst>
          </p:cNvPr>
          <p:cNvGrpSpPr/>
          <p:nvPr/>
        </p:nvGrpSpPr>
        <p:grpSpPr>
          <a:xfrm>
            <a:off x="6084000" y="2286000"/>
            <a:ext cx="655617" cy="607617"/>
            <a:chOff x="6648983" y="1538812"/>
            <a:chExt cx="491713" cy="455713"/>
          </a:xfrm>
        </p:grpSpPr>
        <p:grpSp>
          <p:nvGrpSpPr>
            <p:cNvPr id="37" name="Gruppieren 22">
              <a:extLst>
                <a:ext uri="{FF2B5EF4-FFF2-40B4-BE49-F238E27FC236}">
                  <a16:creationId xmlns:a16="http://schemas.microsoft.com/office/drawing/2014/main" id="{C1FC69A2-EBB0-4F81-8C0D-5A8BE78E54B2}"/>
                </a:ext>
              </a:extLst>
            </p:cNvPr>
            <p:cNvGrpSpPr/>
            <p:nvPr/>
          </p:nvGrpSpPr>
          <p:grpSpPr>
            <a:xfrm>
              <a:off x="6684983" y="1538812"/>
              <a:ext cx="455713" cy="455713"/>
              <a:chOff x="6684983" y="1538812"/>
              <a:chExt cx="455713" cy="455713"/>
            </a:xfrm>
          </p:grpSpPr>
          <p:sp>
            <p:nvSpPr>
              <p:cNvPr id="46" name="Ellipse 94">
                <a:extLst>
                  <a:ext uri="{FF2B5EF4-FFF2-40B4-BE49-F238E27FC236}">
                    <a16:creationId xmlns:a16="http://schemas.microsoft.com/office/drawing/2014/main" id="{B059F5D6-FF5E-4893-A7D8-08F92860C3C1}"/>
                  </a:ext>
                </a:extLst>
              </p:cNvPr>
              <p:cNvSpPr/>
              <p:nvPr/>
            </p:nvSpPr>
            <p:spPr bwMode="auto">
              <a:xfrm>
                <a:off x="6684983" y="1538812"/>
                <a:ext cx="455713" cy="455713"/>
              </a:xfrm>
              <a:prstGeom prst="ellipse">
                <a:avLst/>
              </a:prstGeom>
              <a:noFill/>
              <a:ln w="15875">
                <a:solidFill>
                  <a:schemeClr val="tx1"/>
                </a:solidFill>
              </a:ln>
              <a:effectLst/>
              <a:extLst/>
            </p:spPr>
            <p:txBody>
    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defTabSz="1219170" fontAlgn="base">
                  <a:spcBef>
                    <a:spcPct val="0"/>
                  </a:spcBef>
                  <a:spcAft>
                    <a:spcPct val="0"/>
                  </a:spcAft>
                </a:pPr>
                <a:endParaRPr lang="de-DE" sz="1900" b="1">
                  <a:solidFill>
                    <a:srgbClr val="005AC2"/>
                  </a:solidFill>
                  <a:latin typeface="Arial Narrow" pitchFamily="34" charset="0"/>
                  <a:ea typeface="Arial Unicode MS" pitchFamily="34" charset="-128"/>
                  <a:cs typeface="Times New Roman" pitchFamily="18" charset="0"/>
                </a:endParaRPr>
              </a:p>
            </p:txBody>
          </p:sp>
          <p:sp>
            <p:nvSpPr>
              <p:cNvPr id="47" name="Textfeld 95">
                <a:extLst>
                  <a:ext uri="{FF2B5EF4-FFF2-40B4-BE49-F238E27FC236}">
                    <a16:creationId xmlns:a16="http://schemas.microsoft.com/office/drawing/2014/main" id="{76524C9F-5592-4C21-A1A3-730D7D07F87A}"/>
                  </a:ext>
                </a:extLst>
              </p:cNvPr>
              <p:cNvSpPr txBox="1"/>
              <p:nvPr/>
            </p:nvSpPr>
            <p:spPr>
              <a:xfrm>
                <a:off x="6796327" y="1566614"/>
                <a:ext cx="233024" cy="3808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e-DE" sz="2700" dirty="0"/>
                  <a:t>M</a:t>
                </a:r>
              </a:p>
            </p:txBody>
          </p:sp>
        </p:grpSp>
        <p:grpSp>
          <p:nvGrpSpPr>
            <p:cNvPr id="43" name="Gruppieren 28">
              <a:extLst>
                <a:ext uri="{FF2B5EF4-FFF2-40B4-BE49-F238E27FC236}">
                  <a16:creationId xmlns:a16="http://schemas.microsoft.com/office/drawing/2014/main" id="{15224F7E-EA67-422C-AA2F-123D5472F876}"/>
                </a:ext>
              </a:extLst>
            </p:cNvPr>
            <p:cNvGrpSpPr/>
            <p:nvPr/>
          </p:nvGrpSpPr>
          <p:grpSpPr>
            <a:xfrm>
              <a:off x="6648983" y="1731346"/>
              <a:ext cx="36000" cy="70644"/>
              <a:chOff x="6592437" y="1320799"/>
              <a:chExt cx="72000" cy="70644"/>
            </a:xfrm>
          </p:grpSpPr>
          <p:cxnSp>
            <p:nvCxnSpPr>
              <p:cNvPr id="44" name="Gerade Verbindung 26">
                <a:extLst>
                  <a:ext uri="{FF2B5EF4-FFF2-40B4-BE49-F238E27FC236}">
                    <a16:creationId xmlns:a16="http://schemas.microsoft.com/office/drawing/2014/main" id="{3C1EFD9D-E527-4A43-95AD-494B6F0EB3D8}"/>
                  </a:ext>
                </a:extLst>
              </p:cNvPr>
              <p:cNvCxnSpPr/>
              <p:nvPr/>
            </p:nvCxnSpPr>
            <p:spPr bwMode="auto">
              <a:xfrm>
                <a:off x="6592437" y="1320799"/>
                <a:ext cx="72000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45" name="Gerade Verbindung 103">
                <a:extLst>
                  <a:ext uri="{FF2B5EF4-FFF2-40B4-BE49-F238E27FC236}">
                    <a16:creationId xmlns:a16="http://schemas.microsoft.com/office/drawing/2014/main" id="{496A4B7C-5714-4A06-A653-4DD822B5AF56}"/>
                  </a:ext>
                </a:extLst>
              </p:cNvPr>
              <p:cNvCxnSpPr/>
              <p:nvPr/>
            </p:nvCxnSpPr>
            <p:spPr bwMode="auto">
              <a:xfrm>
                <a:off x="6592437" y="1391443"/>
                <a:ext cx="72000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</p:grpSp>
    </p:spTree>
    <p:extLst>
      <p:ext uri="{BB962C8B-B14F-4D97-AF65-F5344CB8AC3E}">
        <p14:creationId xmlns:p14="http://schemas.microsoft.com/office/powerpoint/2010/main" val="16756216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3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0" dur="3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3" dur="3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"/>
                            </p:stCondLst>
                            <p:childTnLst>
                              <p:par>
                                <p:cTn id="1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3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00"/>
                            </p:stCondLst>
                            <p:childTnLst>
                              <p:par>
                                <p:cTn id="19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1" dur="3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3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3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00"/>
                            </p:stCondLst>
                            <p:childTnLst>
                              <p:par>
                                <p:cTn id="2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3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3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200"/>
                            </p:stCondLst>
                            <p:childTnLst>
                              <p:par>
                                <p:cTn id="3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3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3" dur="3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00"/>
                            </p:stCondLst>
                            <p:childTnLst>
                              <p:par>
                                <p:cTn id="4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800"/>
                            </p:stCondLst>
                            <p:childTnLst>
                              <p:par>
                                <p:cTn id="5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300"/>
                            </p:stCondLst>
                            <p:childTnLst>
                              <p:par>
                                <p:cTn id="6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3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000"/>
                            </p:stCondLst>
                            <p:childTnLst>
                              <p:par>
                                <p:cTn id="8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500"/>
                            </p:stCondLst>
                            <p:childTnLst>
                              <p:par>
                                <p:cTn id="8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64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0.0108 L 8.33333E-7 -6.17284E-7 " pathEditMode="relative" rAng="0" ptsTypes="AA">
                                      <p:cBhvr>
                                        <p:cTn id="9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556"/>
                                    </p:animMotion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6" grpId="0"/>
      <p:bldP spid="3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93BC4502-6365-418A-AFA6-56F75CB315D5}"/>
              </a:ext>
            </a:extLst>
          </p:cNvPr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457200" y="413792"/>
            <a:ext cx="8640000" cy="1143000"/>
          </a:xfrm>
          <a:prstGeom prst="rect">
            <a:avLst/>
          </a:prstGeom>
        </p:spPr>
        <p:txBody>
          <a:bodyPr anchor="ctr"/>
          <a:lstStyle>
            <a:lvl1pPr algn="l" defTabSz="912813" rtl="0" eaLnBrk="1" fontAlgn="base" hangingPunct="1">
              <a:spcBef>
                <a:spcPct val="0"/>
              </a:spcBef>
              <a:spcAft>
                <a:spcPct val="0"/>
              </a:spcAft>
              <a:defRPr sz="3600" kern="1200">
                <a:solidFill>
                  <a:srgbClr val="0070C0"/>
                </a:solidFill>
                <a:latin typeface="+mj-lt"/>
                <a:ea typeface="+mj-ea"/>
                <a:cs typeface="+mj-cs"/>
              </a:defRPr>
            </a:lvl1pPr>
            <a:lvl2pPr algn="l" defTabSz="912813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0070C0"/>
                </a:solidFill>
                <a:latin typeface="Calibri" pitchFamily="34" charset="0"/>
              </a:defRPr>
            </a:lvl2pPr>
            <a:lvl3pPr algn="l" defTabSz="912813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0070C0"/>
                </a:solidFill>
                <a:latin typeface="Calibri" pitchFamily="34" charset="0"/>
              </a:defRPr>
            </a:lvl3pPr>
            <a:lvl4pPr algn="l" defTabSz="912813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0070C0"/>
                </a:solidFill>
                <a:latin typeface="Calibri" pitchFamily="34" charset="0"/>
              </a:defRPr>
            </a:lvl4pPr>
            <a:lvl5pPr algn="l" defTabSz="912813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0070C0"/>
                </a:solidFill>
                <a:latin typeface="Calibri" pitchFamily="34" charset="0"/>
              </a:defRPr>
            </a:lvl5pPr>
            <a:lvl6pPr marL="457200" algn="l" defTabSz="912813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0070C0"/>
                </a:solidFill>
                <a:latin typeface="Calibri" pitchFamily="34" charset="0"/>
              </a:defRPr>
            </a:lvl6pPr>
            <a:lvl7pPr marL="914400" algn="l" defTabSz="912813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0070C0"/>
                </a:solidFill>
                <a:latin typeface="Calibri" pitchFamily="34" charset="0"/>
              </a:defRPr>
            </a:lvl7pPr>
            <a:lvl8pPr marL="1371600" algn="l" defTabSz="912813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0070C0"/>
                </a:solidFill>
                <a:latin typeface="Calibri" pitchFamily="34" charset="0"/>
              </a:defRPr>
            </a:lvl8pPr>
            <a:lvl9pPr marL="1828800" algn="l" defTabSz="912813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0070C0"/>
                </a:solidFill>
                <a:latin typeface="Calibri" pitchFamily="34" charset="0"/>
              </a:defRPr>
            </a:lvl9pPr>
          </a:lstStyle>
          <a:p>
            <a:r>
              <a:rPr lang="en-US" sz="3400" b="1" dirty="0" err="1"/>
              <a:t>Visszatáplált</a:t>
            </a:r>
            <a:r>
              <a:rPr lang="en-US" sz="3400" b="1" dirty="0"/>
              <a:t> </a:t>
            </a:r>
            <a:r>
              <a:rPr lang="en-US" sz="3400" b="1" dirty="0" err="1"/>
              <a:t>energia</a:t>
            </a:r>
            <a:r>
              <a:rPr lang="en-US" sz="3400" b="1" dirty="0"/>
              <a:t> </a:t>
            </a:r>
            <a:r>
              <a:rPr lang="en-US" sz="3400" b="1" dirty="0" err="1"/>
              <a:t>hasznosítása</a:t>
            </a:r>
            <a:endParaRPr lang="en-US" sz="3400" b="1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14D68D63-E56C-4CD2-8910-5A774187B8C7}"/>
              </a:ext>
            </a:extLst>
          </p:cNvPr>
          <p:cNvGrpSpPr/>
          <p:nvPr/>
        </p:nvGrpSpPr>
        <p:grpSpPr>
          <a:xfrm>
            <a:off x="1764000" y="1980000"/>
            <a:ext cx="5940000" cy="4288356"/>
            <a:chOff x="1764000" y="1980000"/>
            <a:chExt cx="5940000" cy="4288356"/>
          </a:xfrm>
        </p:grpSpPr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71DA5F78-C6BC-435A-B3D3-DDCE98B92A6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764000" y="1980000"/>
              <a:ext cx="5940000" cy="4288356"/>
            </a:xfrm>
            <a:prstGeom prst="rect">
              <a:avLst/>
            </a:prstGeom>
          </p:spPr>
        </p:pic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2B019B66-D23E-4A2F-82BA-2970CD74EA6B}"/>
                </a:ext>
              </a:extLst>
            </p:cNvPr>
            <p:cNvSpPr/>
            <p:nvPr/>
          </p:nvSpPr>
          <p:spPr>
            <a:xfrm>
              <a:off x="2051720" y="5148000"/>
              <a:ext cx="2484000" cy="64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4D9236A3-03A5-4E93-A372-780189A29BE5}"/>
                </a:ext>
              </a:extLst>
            </p:cNvPr>
            <p:cNvSpPr/>
            <p:nvPr/>
          </p:nvSpPr>
          <p:spPr>
            <a:xfrm>
              <a:off x="3024000" y="3312000"/>
              <a:ext cx="576000" cy="144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D21448A8-F103-4A26-88ED-7759EE7598A1}"/>
                </a:ext>
              </a:extLst>
            </p:cNvPr>
            <p:cNvSpPr/>
            <p:nvPr/>
          </p:nvSpPr>
          <p:spPr>
            <a:xfrm>
              <a:off x="5436096" y="6012000"/>
              <a:ext cx="612000" cy="18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</p:spTree>
    <p:extLst>
      <p:ext uri="{BB962C8B-B14F-4D97-AF65-F5344CB8AC3E}">
        <p14:creationId xmlns:p14="http://schemas.microsoft.com/office/powerpoint/2010/main" val="1332919183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457200" y="413792"/>
            <a:ext cx="8712000" cy="1143000"/>
          </a:xfrm>
          <a:prstGeom prst="rect">
            <a:avLst/>
          </a:prstGeom>
        </p:spPr>
        <p:txBody>
          <a:bodyPr anchor="ctr"/>
          <a:lstStyle>
            <a:lvl1pPr algn="l" defTabSz="912813" rtl="0" eaLnBrk="1" fontAlgn="base" hangingPunct="1">
              <a:spcBef>
                <a:spcPct val="0"/>
              </a:spcBef>
              <a:spcAft>
                <a:spcPct val="0"/>
              </a:spcAft>
              <a:defRPr sz="3600" kern="1200">
                <a:solidFill>
                  <a:srgbClr val="0070C0"/>
                </a:solidFill>
                <a:latin typeface="+mj-lt"/>
                <a:ea typeface="+mj-ea"/>
                <a:cs typeface="+mj-cs"/>
              </a:defRPr>
            </a:lvl1pPr>
            <a:lvl2pPr algn="l" defTabSz="912813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0070C0"/>
                </a:solidFill>
                <a:latin typeface="Calibri" pitchFamily="34" charset="0"/>
              </a:defRPr>
            </a:lvl2pPr>
            <a:lvl3pPr algn="l" defTabSz="912813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0070C0"/>
                </a:solidFill>
                <a:latin typeface="Calibri" pitchFamily="34" charset="0"/>
              </a:defRPr>
            </a:lvl3pPr>
            <a:lvl4pPr algn="l" defTabSz="912813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0070C0"/>
                </a:solidFill>
                <a:latin typeface="Calibri" pitchFamily="34" charset="0"/>
              </a:defRPr>
            </a:lvl4pPr>
            <a:lvl5pPr algn="l" defTabSz="912813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0070C0"/>
                </a:solidFill>
                <a:latin typeface="Calibri" pitchFamily="34" charset="0"/>
              </a:defRPr>
            </a:lvl5pPr>
            <a:lvl6pPr marL="457200" algn="l" defTabSz="912813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0070C0"/>
                </a:solidFill>
                <a:latin typeface="Calibri" pitchFamily="34" charset="0"/>
              </a:defRPr>
            </a:lvl6pPr>
            <a:lvl7pPr marL="914400" algn="l" defTabSz="912813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0070C0"/>
                </a:solidFill>
                <a:latin typeface="Calibri" pitchFamily="34" charset="0"/>
              </a:defRPr>
            </a:lvl7pPr>
            <a:lvl8pPr marL="1371600" algn="l" defTabSz="912813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0070C0"/>
                </a:solidFill>
                <a:latin typeface="Calibri" pitchFamily="34" charset="0"/>
              </a:defRPr>
            </a:lvl8pPr>
            <a:lvl9pPr marL="1828800" algn="l" defTabSz="912813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0070C0"/>
                </a:solidFill>
                <a:latin typeface="Calibri" pitchFamily="34" charset="0"/>
              </a:defRPr>
            </a:lvl9pPr>
          </a:lstStyle>
          <a:p>
            <a:r>
              <a:rPr lang="en-US" sz="3400" b="1" dirty="0" err="1"/>
              <a:t>Regeneratív</a:t>
            </a:r>
            <a:r>
              <a:rPr lang="en-US" sz="3400" b="1" dirty="0"/>
              <a:t> </a:t>
            </a:r>
            <a:r>
              <a:rPr lang="en-US" sz="3400" b="1" dirty="0" err="1"/>
              <a:t>üzemállapot</a:t>
            </a:r>
            <a:r>
              <a:rPr lang="en-US" sz="3400" b="1" dirty="0"/>
              <a:t> </a:t>
            </a:r>
            <a:r>
              <a:rPr lang="en-US" sz="3400" b="1" dirty="0" err="1"/>
              <a:t>kezelése</a:t>
            </a:r>
            <a:endParaRPr lang="en-US" sz="3400" b="1" dirty="0"/>
          </a:p>
          <a:p>
            <a:r>
              <a:rPr lang="en-US" sz="3400" b="1" dirty="0" err="1"/>
              <a:t>hálózati</a:t>
            </a:r>
            <a:r>
              <a:rPr lang="en-US" sz="3400" b="1" dirty="0"/>
              <a:t> </a:t>
            </a:r>
            <a:r>
              <a:rPr lang="en-US" sz="3400" b="1" dirty="0" err="1"/>
              <a:t>visszatáplálással</a:t>
            </a:r>
            <a:endParaRPr lang="en-US" sz="3400" b="1" dirty="0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DCA71159-043E-4556-8BB6-A980355E3977}"/>
              </a:ext>
            </a:extLst>
          </p:cNvPr>
          <p:cNvGrpSpPr/>
          <p:nvPr/>
        </p:nvGrpSpPr>
        <p:grpSpPr>
          <a:xfrm>
            <a:off x="324000" y="1918800"/>
            <a:ext cx="4410000" cy="4132800"/>
            <a:chOff x="324000" y="1918800"/>
            <a:chExt cx="4410000" cy="4132800"/>
          </a:xfrm>
        </p:grpSpPr>
        <p:pic>
          <p:nvPicPr>
            <p:cNvPr id="19" name="Picture 4">
              <a:extLst>
                <a:ext uri="{FF2B5EF4-FFF2-40B4-BE49-F238E27FC236}">
                  <a16:creationId xmlns:a16="http://schemas.microsoft.com/office/drawing/2014/main" id="{B9C8C8E0-9EA4-4720-BC7B-7B037F15A42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4000" y="1918800"/>
              <a:ext cx="4410000" cy="41317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7904BDD2-9FA4-4C05-A525-EBC2D1F7A6DB}"/>
                </a:ext>
              </a:extLst>
            </p:cNvPr>
            <p:cNvSpPr/>
            <p:nvPr/>
          </p:nvSpPr>
          <p:spPr>
            <a:xfrm>
              <a:off x="324000" y="1918800"/>
              <a:ext cx="504000" cy="41328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3217A04A-84B3-4F36-A0DC-F65477750F0C}"/>
                </a:ext>
              </a:extLst>
            </p:cNvPr>
            <p:cNvSpPr/>
            <p:nvPr/>
          </p:nvSpPr>
          <p:spPr>
            <a:xfrm>
              <a:off x="4230000" y="1918800"/>
              <a:ext cx="504000" cy="41328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F4EAAFE1-A246-4931-82D9-6899D0BDC1E5}"/>
              </a:ext>
            </a:extLst>
          </p:cNvPr>
          <p:cNvGrpSpPr/>
          <p:nvPr/>
        </p:nvGrpSpPr>
        <p:grpSpPr>
          <a:xfrm>
            <a:off x="4733999" y="1764000"/>
            <a:ext cx="4410001" cy="4287600"/>
            <a:chOff x="4733999" y="1764000"/>
            <a:chExt cx="4410001" cy="4287600"/>
          </a:xfrm>
        </p:grpSpPr>
        <p:pic>
          <p:nvPicPr>
            <p:cNvPr id="23" name="Picture 2">
              <a:extLst>
                <a:ext uri="{FF2B5EF4-FFF2-40B4-BE49-F238E27FC236}">
                  <a16:creationId xmlns:a16="http://schemas.microsoft.com/office/drawing/2014/main" id="{AB3A195F-1500-40C1-8EC2-847B2720067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33999" y="1764000"/>
              <a:ext cx="4410000" cy="4287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ED5254AD-96F2-4363-8FA9-D125A3A5E6AD}"/>
                </a:ext>
              </a:extLst>
            </p:cNvPr>
            <p:cNvSpPr/>
            <p:nvPr/>
          </p:nvSpPr>
          <p:spPr>
            <a:xfrm>
              <a:off x="4734000" y="1764000"/>
              <a:ext cx="504000" cy="4287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30A5D75C-1426-4F8E-98C3-2562DFDC9553}"/>
                </a:ext>
              </a:extLst>
            </p:cNvPr>
            <p:cNvSpPr/>
            <p:nvPr/>
          </p:nvSpPr>
          <p:spPr>
            <a:xfrm>
              <a:off x="8640000" y="1764000"/>
              <a:ext cx="504000" cy="4287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</p:spTree>
    <p:extLst>
      <p:ext uri="{BB962C8B-B14F-4D97-AF65-F5344CB8AC3E}">
        <p14:creationId xmlns:p14="http://schemas.microsoft.com/office/powerpoint/2010/main" val="3921325092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38E7DB-89B7-4557-81C0-88EAF81C3D71}"/>
              </a:ext>
            </a:extLst>
          </p:cNvPr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457200" y="413792"/>
            <a:ext cx="8640000" cy="1143000"/>
          </a:xfrm>
          <a:prstGeom prst="rect">
            <a:avLst/>
          </a:prstGeom>
        </p:spPr>
        <p:txBody>
          <a:bodyPr anchor="ctr"/>
          <a:lstStyle>
            <a:lvl1pPr algn="l" defTabSz="912813" rtl="0" eaLnBrk="1" fontAlgn="base" hangingPunct="1">
              <a:spcBef>
                <a:spcPct val="0"/>
              </a:spcBef>
              <a:spcAft>
                <a:spcPct val="0"/>
              </a:spcAft>
              <a:defRPr sz="3600" kern="1200">
                <a:solidFill>
                  <a:srgbClr val="0070C0"/>
                </a:solidFill>
                <a:latin typeface="+mj-lt"/>
                <a:ea typeface="+mj-ea"/>
                <a:cs typeface="+mj-cs"/>
              </a:defRPr>
            </a:lvl1pPr>
            <a:lvl2pPr algn="l" defTabSz="912813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0070C0"/>
                </a:solidFill>
                <a:latin typeface="Calibri" pitchFamily="34" charset="0"/>
              </a:defRPr>
            </a:lvl2pPr>
            <a:lvl3pPr algn="l" defTabSz="912813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0070C0"/>
                </a:solidFill>
                <a:latin typeface="Calibri" pitchFamily="34" charset="0"/>
              </a:defRPr>
            </a:lvl3pPr>
            <a:lvl4pPr algn="l" defTabSz="912813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0070C0"/>
                </a:solidFill>
                <a:latin typeface="Calibri" pitchFamily="34" charset="0"/>
              </a:defRPr>
            </a:lvl4pPr>
            <a:lvl5pPr algn="l" defTabSz="912813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0070C0"/>
                </a:solidFill>
                <a:latin typeface="Calibri" pitchFamily="34" charset="0"/>
              </a:defRPr>
            </a:lvl5pPr>
            <a:lvl6pPr marL="457200" algn="l" defTabSz="912813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0070C0"/>
                </a:solidFill>
                <a:latin typeface="Calibri" pitchFamily="34" charset="0"/>
              </a:defRPr>
            </a:lvl6pPr>
            <a:lvl7pPr marL="914400" algn="l" defTabSz="912813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0070C0"/>
                </a:solidFill>
                <a:latin typeface="Calibri" pitchFamily="34" charset="0"/>
              </a:defRPr>
            </a:lvl7pPr>
            <a:lvl8pPr marL="1371600" algn="l" defTabSz="912813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0070C0"/>
                </a:solidFill>
                <a:latin typeface="Calibri" pitchFamily="34" charset="0"/>
              </a:defRPr>
            </a:lvl8pPr>
            <a:lvl9pPr marL="1828800" algn="l" defTabSz="912813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0070C0"/>
                </a:solidFill>
                <a:latin typeface="Calibri" pitchFamily="34" charset="0"/>
              </a:defRPr>
            </a:lvl9pPr>
          </a:lstStyle>
          <a:p>
            <a:r>
              <a:rPr lang="en-US" sz="3400" b="1" dirty="0" err="1"/>
              <a:t>Egyedi</a:t>
            </a:r>
            <a:r>
              <a:rPr lang="en-US" sz="3400" b="1" dirty="0"/>
              <a:t> Matrix inverter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4EDCC8C-D0C8-456D-82DD-C8531E119F4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4000" y="2520000"/>
            <a:ext cx="8100000" cy="2452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3956054"/>
      </p:ext>
    </p:extLst>
  </p:cSld>
  <p:clrMapOvr>
    <a:masterClrMapping/>
  </p:clrMapOvr>
  <p:transition>
    <p:fad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heme/theme1.xml><?xml version="1.0" encoding="utf-8"?>
<a:theme xmlns:a="http://schemas.openxmlformats.org/drawingml/2006/main" name="omron_new_style">
  <a:themeElements>
    <a:clrScheme name="Omron">
      <a:dk1>
        <a:srgbClr val="0070C0"/>
      </a:dk1>
      <a:lt1>
        <a:sysClr val="window" lastClr="FFFFFF"/>
      </a:lt1>
      <a:dk2>
        <a:srgbClr val="0070C0"/>
      </a:dk2>
      <a:lt2>
        <a:srgbClr val="FFFFFF"/>
      </a:lt2>
      <a:accent1>
        <a:srgbClr val="0070C0"/>
      </a:accent1>
      <a:accent2>
        <a:srgbClr val="C0504D"/>
      </a:accent2>
      <a:accent3>
        <a:srgbClr val="9BBB59"/>
      </a:accent3>
      <a:accent4>
        <a:srgbClr val="8064A2"/>
      </a:accent4>
      <a:accent5>
        <a:srgbClr val="FE66FF"/>
      </a:accent5>
      <a:accent6>
        <a:srgbClr val="F79646"/>
      </a:accent6>
      <a:hlink>
        <a:srgbClr val="A5A5A5"/>
      </a:hlink>
      <a:folHlink>
        <a:srgbClr val="D8D8D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omron_new_style</Template>
  <TotalTime>0</TotalTime>
  <Words>200</Words>
  <Application>Microsoft Office PowerPoint</Application>
  <PresentationFormat>On-screen Show (4:3)</PresentationFormat>
  <Paragraphs>78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Arial Narrow</vt:lpstr>
      <vt:lpstr>Calibri</vt:lpstr>
      <vt:lpstr>Courier New</vt:lpstr>
      <vt:lpstr>omron_new_style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2016-02-28T15:41:49Z</dcterms:created>
  <dcterms:modified xsi:type="dcterms:W3CDTF">2019-05-31T09:07:44Z</dcterms:modified>
</cp:coreProperties>
</file>